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handoutMasterIdLst>
    <p:handoutMasterId r:id="rId40"/>
  </p:handoutMasterIdLst>
  <p:sldIdLst>
    <p:sldId id="265" r:id="rId2"/>
    <p:sldId id="333" r:id="rId3"/>
    <p:sldId id="332" r:id="rId4"/>
    <p:sldId id="274" r:id="rId5"/>
    <p:sldId id="331" r:id="rId6"/>
    <p:sldId id="314" r:id="rId7"/>
    <p:sldId id="290" r:id="rId8"/>
    <p:sldId id="316" r:id="rId9"/>
    <p:sldId id="322" r:id="rId10"/>
    <p:sldId id="317" r:id="rId11"/>
    <p:sldId id="318" r:id="rId12"/>
    <p:sldId id="321" r:id="rId13"/>
    <p:sldId id="323" r:id="rId14"/>
    <p:sldId id="289" r:id="rId15"/>
    <p:sldId id="315" r:id="rId16"/>
    <p:sldId id="320" r:id="rId17"/>
    <p:sldId id="300" r:id="rId18"/>
    <p:sldId id="340" r:id="rId19"/>
    <p:sldId id="319" r:id="rId20"/>
    <p:sldId id="304" r:id="rId21"/>
    <p:sldId id="309" r:id="rId22"/>
    <p:sldId id="334" r:id="rId23"/>
    <p:sldId id="336" r:id="rId24"/>
    <p:sldId id="313" r:id="rId25"/>
    <p:sldId id="335" r:id="rId26"/>
    <p:sldId id="291" r:id="rId27"/>
    <p:sldId id="337" r:id="rId28"/>
    <p:sldId id="339" r:id="rId29"/>
    <p:sldId id="338" r:id="rId30"/>
    <p:sldId id="299" r:id="rId31"/>
    <p:sldId id="328" r:id="rId32"/>
    <p:sldId id="308" r:id="rId33"/>
    <p:sldId id="311" r:id="rId34"/>
    <p:sldId id="312" r:id="rId35"/>
    <p:sldId id="276" r:id="rId36"/>
    <p:sldId id="327" r:id="rId37"/>
    <p:sldId id="326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pos="6816" userDrawn="1">
          <p15:clr>
            <a:srgbClr val="A4A3A4"/>
          </p15:clr>
        </p15:guide>
        <p15:guide id="3" pos="816" userDrawn="1">
          <p15:clr>
            <a:srgbClr val="A4A3A4"/>
          </p15:clr>
        </p15:guide>
        <p15:guide id="4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8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93D81CF-94F2-401A-BA57-92F5A7B2D0C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150" autoAdjust="0"/>
    <p:restoredTop sz="79559" autoAdjust="0"/>
  </p:normalViewPr>
  <p:slideViewPr>
    <p:cSldViewPr>
      <p:cViewPr varScale="1">
        <p:scale>
          <a:sx n="110" d="100"/>
          <a:sy n="110" d="100"/>
        </p:scale>
        <p:origin x="1026" y="102"/>
      </p:cViewPr>
      <p:guideLst>
        <p:guide pos="3840"/>
        <p:guide pos="6816"/>
        <p:guide pos="816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95" d="100"/>
          <a:sy n="95" d="100"/>
        </p:scale>
        <p:origin x="3576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handoutMaster" Target="handoutMasters/handout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EA5F0D-C1DC-412F-A146-DDB3A74B588F}" type="datetimeFigureOut">
              <a:rPr lang="en-US"/>
              <a:t>2019-10-13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AE14B8-3CC9-472D-9BC5-A84D80684DE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778275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CDE508-72C8-4AB5-AA9C-1584D31690E0}" type="datetimeFigureOut">
              <a:rPr lang="en-US"/>
              <a:t>2019-10-13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B667E1-E601-4AAF-B95C-B25720D70A60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111367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US" sz="1200" b="0" i="1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3101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US" sz="1200" b="0" i="1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7087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May require more than one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5982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May require more than one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8260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May require more than one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6550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US" sz="1200" b="0" i="1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96589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US" sz="1200" b="0" i="1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7141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US" sz="1200" b="0" i="1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7682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2693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Sun rising over grassy hill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3" y="0"/>
            <a:ext cx="12188699" cy="47993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 bwMode="ltGray">
          <a:xfrm>
            <a:off x="-3" y="4754880"/>
            <a:ext cx="12192003" cy="2103120"/>
          </a:xfrm>
          <a:prstGeom prst="rect">
            <a:avLst/>
          </a:prstGeom>
          <a:gradFill flip="none" rotWithShape="1">
            <a:gsLst>
              <a:gs pos="100000">
                <a:schemeClr val="tx2">
                  <a:lumMod val="75000"/>
                </a:schemeClr>
              </a:gs>
              <a:gs pos="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350" b="0" i="0" u="none" strike="noStrike" kern="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uphemia"/>
              <a:ea typeface="+mn-ea"/>
              <a:cs typeface="+mn-cs"/>
            </a:endParaRPr>
          </a:p>
        </p:txBody>
      </p:sp>
      <p:sp>
        <p:nvSpPr>
          <p:cNvPr id="6" name="Rectangle 5"/>
          <p:cNvSpPr/>
          <p:nvPr/>
        </p:nvSpPr>
        <p:spPr bwMode="white">
          <a:xfrm>
            <a:off x="-128" y="4724400"/>
            <a:ext cx="12188827" cy="76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35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1" y="4800600"/>
            <a:ext cx="9144003" cy="1143000"/>
          </a:xfrm>
        </p:spPr>
        <p:txBody>
          <a:bodyPr anchor="b">
            <a:normAutofit/>
          </a:bodyPr>
          <a:lstStyle>
            <a:lvl1pPr algn="ctr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2413" y="5943600"/>
            <a:ext cx="9144003" cy="762000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500" cap="none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21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382882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Alternate 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ltGray">
          <a:xfrm>
            <a:off x="0" y="0"/>
            <a:ext cx="4873752" cy="6858000"/>
          </a:xfrm>
          <a:prstGeom prst="rect">
            <a:avLst/>
          </a:prstGeom>
          <a:gradFill flip="none" rotWithShape="1">
            <a:gsLst>
              <a:gs pos="100000">
                <a:schemeClr val="tx2">
                  <a:lumMod val="75000"/>
                </a:schemeClr>
              </a:gs>
              <a:gs pos="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350" b="0" i="0" u="none" strike="noStrike" kern="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uphemia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0412" y="2362206"/>
            <a:ext cx="3200400" cy="1990725"/>
          </a:xfrm>
        </p:spPr>
        <p:txBody>
          <a:bodyPr anchor="b">
            <a:normAutofit/>
          </a:bodyPr>
          <a:lstStyle>
            <a:lvl1pPr>
              <a:defRPr sz="255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0412" y="4367308"/>
            <a:ext cx="3200400" cy="1622012"/>
          </a:xfrm>
        </p:spPr>
        <p:txBody>
          <a:bodyPr>
            <a:normAutofit/>
          </a:bodyPr>
          <a:lstStyle>
            <a:lvl1pPr marL="0" indent="0">
              <a:spcBef>
                <a:spcPts val="900"/>
              </a:spcBef>
              <a:buNone/>
              <a:defRPr sz="1200">
                <a:solidFill>
                  <a:schemeClr val="bg1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62892" y="685800"/>
            <a:ext cx="6370320" cy="5486400"/>
          </a:xfrm>
        </p:spPr>
        <p:txBody>
          <a:bodyPr>
            <a:normAutofit/>
          </a:bodyPr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E583DDF-CA54-461A-A486-592D2374C532}" type="datetimeFigureOut">
              <a:rPr lang="en-US"/>
              <a:pPr/>
              <a:t>2019-10-13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A8D9AD5-F248-4919-864A-CFD76CC027D6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6930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ltGray">
          <a:xfrm>
            <a:off x="7315200" y="0"/>
            <a:ext cx="4873752" cy="6858000"/>
          </a:xfrm>
          <a:prstGeom prst="rect">
            <a:avLst/>
          </a:prstGeom>
          <a:gradFill flip="none" rotWithShape="1">
            <a:gsLst>
              <a:gs pos="100000">
                <a:schemeClr val="tx2">
                  <a:lumMod val="75000"/>
                </a:schemeClr>
              </a:gs>
              <a:gs pos="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350" b="0" i="0" u="none" strike="noStrike" kern="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uphemia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23215" y="2362200"/>
            <a:ext cx="3200400" cy="1993392"/>
          </a:xfrm>
        </p:spPr>
        <p:txBody>
          <a:bodyPr anchor="b">
            <a:normAutofit/>
          </a:bodyPr>
          <a:lstStyle>
            <a:lvl1pPr>
              <a:defRPr sz="255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0" y="0"/>
            <a:ext cx="7315200" cy="6858000"/>
          </a:xfrm>
          <a:solidFill>
            <a:schemeClr val="bg2">
              <a:lumMod val="90000"/>
            </a:schemeClr>
          </a:solidFill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23215" y="4355592"/>
            <a:ext cx="3200400" cy="1644614"/>
          </a:xfrm>
        </p:spPr>
        <p:txBody>
          <a:bodyPr>
            <a:normAutofit/>
          </a:bodyPr>
          <a:lstStyle>
            <a:lvl1pPr marL="0" indent="0">
              <a:spcBef>
                <a:spcPts val="900"/>
              </a:spcBef>
              <a:buNone/>
              <a:defRPr sz="1200">
                <a:solidFill>
                  <a:schemeClr val="bg1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2019-10-13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71734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2019-10-13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38572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2" y="274638"/>
            <a:ext cx="262890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3" y="274638"/>
            <a:ext cx="7734300" cy="58975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2019-10-13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51558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6pPr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2019-10-13</a:t>
            </a:fld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59342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>
            <a:off x="1" y="0"/>
            <a:ext cx="12188827" cy="457200"/>
          </a:xfrm>
          <a:prstGeom prst="rect">
            <a:avLst/>
          </a:prstGeom>
          <a:gradFill flip="none" rotWithShape="1">
            <a:gsLst>
              <a:gs pos="100000">
                <a:schemeClr val="tx2">
                  <a:lumMod val="75000"/>
                </a:schemeClr>
              </a:gs>
              <a:gs pos="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sz="1350" b="0" i="0" u="none" strike="noStrike" kern="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uphemia"/>
            </a:endParaRPr>
          </a:p>
        </p:txBody>
      </p:sp>
      <p:sp>
        <p:nvSpPr>
          <p:cNvPr id="8" name="Rectangle 7"/>
          <p:cNvSpPr/>
          <p:nvPr/>
        </p:nvSpPr>
        <p:spPr bwMode="white">
          <a:xfrm>
            <a:off x="-2" y="411480"/>
            <a:ext cx="12188827" cy="4572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35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1143000"/>
            <a:ext cx="9144000" cy="2667000"/>
          </a:xfrm>
        </p:spPr>
        <p:txBody>
          <a:bodyPr anchor="b">
            <a:normAutofit/>
          </a:bodyPr>
          <a:lstStyle>
            <a:lvl1pPr algn="ctr">
              <a:defRPr sz="39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0" y="3810000"/>
            <a:ext cx="9144000" cy="1143000"/>
          </a:xfrm>
        </p:spPr>
        <p:txBody>
          <a:bodyPr anchor="t">
            <a:normAutofit/>
          </a:bodyPr>
          <a:lstStyle>
            <a:lvl1pPr marL="0" indent="0" algn="ctr">
              <a:spcBef>
                <a:spcPts val="0"/>
              </a:spcBef>
              <a:buNone/>
              <a:defRPr sz="1800" cap="none" baseline="0">
                <a:solidFill>
                  <a:schemeClr val="tx2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2019-10-13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158437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lternate Section Header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1143000"/>
            <a:ext cx="9144000" cy="2667000"/>
          </a:xfrm>
        </p:spPr>
        <p:txBody>
          <a:bodyPr anchor="b">
            <a:normAutofit/>
          </a:bodyPr>
          <a:lstStyle>
            <a:lvl1pPr algn="ctr">
              <a:defRPr sz="39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3810000"/>
            <a:ext cx="9144000" cy="1143000"/>
          </a:xfrm>
        </p:spPr>
        <p:txBody>
          <a:bodyPr anchor="t">
            <a:normAutofit/>
          </a:bodyPr>
          <a:lstStyle>
            <a:lvl1pPr marL="0" indent="0" algn="ctr">
              <a:spcBef>
                <a:spcPts val="0"/>
              </a:spcBef>
              <a:buNone/>
              <a:defRPr sz="1800" cap="none" baseline="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E583DDF-CA54-461A-A486-592D2374C532}" type="datetimeFigureOut">
              <a:rPr lang="en-US"/>
              <a:pPr/>
              <a:t>2019-10-13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A8D9AD5-F248-4919-864A-CFD76CC027D6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043280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41120" y="1901952"/>
            <a:ext cx="4572000" cy="4123944"/>
          </a:xfrm>
        </p:spPr>
        <p:txBody>
          <a:bodyPr>
            <a:normAutofit/>
          </a:bodyPr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78880" y="1901952"/>
            <a:ext cx="4572000" cy="4123944"/>
          </a:xfrm>
        </p:spPr>
        <p:txBody>
          <a:bodyPr>
            <a:normAutofit/>
          </a:bodyPr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7D43D-6574-4C7B-808D-C6C12215A4D4}" type="datetimeFigureOut">
              <a:rPr lang="en-US"/>
              <a:t>2019-10-13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CE5F2-81AA-4605-B028-6FBA391056A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17078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1120" y="466344"/>
            <a:ext cx="9509760" cy="1234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41120" y="1837464"/>
            <a:ext cx="4572000" cy="766588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650" b="0" cap="none" baseline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41120" y="2740738"/>
            <a:ext cx="4572000" cy="3288847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78880" y="1837464"/>
            <a:ext cx="4572000" cy="766588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650" b="0" cap="none" baseline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78880" y="2740738"/>
            <a:ext cx="4572000" cy="3288847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2019-10-13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7080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2019-10-13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42011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E583DDF-CA54-461A-A486-592D2374C532}" type="datetimeFigureOut">
              <a:rPr lang="en-US"/>
              <a:pPr/>
              <a:t>2019-10-13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A8D9AD5-F248-4919-864A-CFD76CC027D6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59003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0412" y="2362206"/>
            <a:ext cx="3200400" cy="1990725"/>
          </a:xfrm>
        </p:spPr>
        <p:txBody>
          <a:bodyPr anchor="b">
            <a:normAutofit/>
          </a:bodyPr>
          <a:lstStyle>
            <a:lvl1pPr>
              <a:defRPr sz="255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0412" y="4367308"/>
            <a:ext cx="3200400" cy="1622012"/>
          </a:xfrm>
        </p:spPr>
        <p:txBody>
          <a:bodyPr>
            <a:normAutofit/>
          </a:bodyPr>
          <a:lstStyle>
            <a:lvl1pPr marL="0" indent="0">
              <a:spcBef>
                <a:spcPts val="900"/>
              </a:spcBef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94216" y="685800"/>
            <a:ext cx="7239001" cy="5486400"/>
          </a:xfrm>
        </p:spPr>
        <p:txBody>
          <a:bodyPr>
            <a:normAutofit/>
          </a:bodyPr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2019-10-13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35946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>
            <a:off x="1589" y="6583680"/>
            <a:ext cx="12188827" cy="274320"/>
          </a:xfrm>
          <a:prstGeom prst="rect">
            <a:avLst/>
          </a:prstGeom>
          <a:gradFill flip="none" rotWithShape="1">
            <a:gsLst>
              <a:gs pos="100000">
                <a:schemeClr val="tx2">
                  <a:lumMod val="75000"/>
                </a:schemeClr>
              </a:gs>
              <a:gs pos="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sz="1350" b="0" i="0" u="none" strike="noStrike" kern="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uphemia"/>
            </a:endParaRPr>
          </a:p>
        </p:txBody>
      </p:sp>
      <p:sp>
        <p:nvSpPr>
          <p:cNvPr id="8" name="Rectangle 7"/>
          <p:cNvSpPr/>
          <p:nvPr/>
        </p:nvSpPr>
        <p:spPr bwMode="white">
          <a:xfrm>
            <a:off x="1589" y="6583680"/>
            <a:ext cx="12188827" cy="4572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35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41120" y="467360"/>
            <a:ext cx="9509760" cy="12334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41120" y="1901958"/>
            <a:ext cx="9509760" cy="41276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41120" y="6601968"/>
            <a:ext cx="7159752" cy="2377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25" cap="all" baseline="0"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75776" y="6601968"/>
            <a:ext cx="960120" cy="2377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25">
                <a:solidFill>
                  <a:schemeClr val="bg2"/>
                </a:solidFill>
              </a:defRPr>
            </a:lvl1pPr>
          </a:lstStyle>
          <a:p>
            <a:fld id="{9E583DDF-CA54-461A-A486-592D2374C532}" type="datetimeFigureOut">
              <a:rPr lang="en-US" smtClean="0"/>
              <a:pPr/>
              <a:t>2019-10-13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10800" y="6601968"/>
            <a:ext cx="640080" cy="2377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25">
                <a:solidFill>
                  <a:schemeClr val="bg2"/>
                </a:solidFill>
              </a:defRPr>
            </a:lvl1pPr>
          </a:lstStyle>
          <a:p>
            <a:fld id="{CA8D9AD5-F248-4919-864A-CFD76CC027D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37609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2" r:id="rId4"/>
    <p:sldLayoutId id="2147483661" r:id="rId5"/>
    <p:sldLayoutId id="2147483653" r:id="rId6"/>
    <p:sldLayoutId id="2147483654" r:id="rId7"/>
    <p:sldLayoutId id="2147483655" r:id="rId8"/>
    <p:sldLayoutId id="2147483656" r:id="rId9"/>
    <p:sldLayoutId id="2147483663" r:id="rId10"/>
    <p:sldLayoutId id="2147483657" r:id="rId11"/>
    <p:sldLayoutId id="2147483658" r:id="rId12"/>
    <p:sldLayoutId id="2147483659" r:id="rId1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marL="0" indent="0" algn="l" defTabSz="685800" rtl="0" eaLnBrk="1" latinLnBrk="0" hangingPunct="1">
        <a:lnSpc>
          <a:spcPct val="90000"/>
        </a:lnSpc>
        <a:spcBef>
          <a:spcPct val="0"/>
        </a:spcBef>
        <a:buFont typeface="Arial" pitchFamily="34" charset="0"/>
        <a:buNone/>
        <a:defRPr sz="2550" kern="1200">
          <a:solidFill>
            <a:schemeClr val="tx2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05740" indent="-171450" algn="l" defTabSz="685800" rtl="0" eaLnBrk="1" latinLnBrk="0" hangingPunct="1">
        <a:lnSpc>
          <a:spcPct val="90000"/>
        </a:lnSpc>
        <a:spcBef>
          <a:spcPts val="1350"/>
        </a:spcBef>
        <a:buClr>
          <a:schemeClr val="tx2"/>
        </a:buClr>
        <a:buSzPct val="80000"/>
        <a:buFont typeface="Wingdings" pitchFamily="2" charset="2"/>
        <a:buChar char="§"/>
        <a:defRPr sz="1500" kern="1200">
          <a:solidFill>
            <a:schemeClr val="tx2"/>
          </a:solidFill>
          <a:latin typeface="+mn-lt"/>
          <a:ea typeface="+mn-ea"/>
          <a:cs typeface="+mn-cs"/>
        </a:defRPr>
      </a:lvl1pPr>
      <a:lvl2pPr marL="445770" indent="-171450" algn="l" defTabSz="685800" rtl="0" eaLnBrk="1" latinLnBrk="0" hangingPunct="1">
        <a:lnSpc>
          <a:spcPct val="90000"/>
        </a:lnSpc>
        <a:spcBef>
          <a:spcPts val="750"/>
        </a:spcBef>
        <a:buClr>
          <a:schemeClr val="tx2"/>
        </a:buClr>
        <a:buSzPct val="80000"/>
        <a:buFont typeface="Wingdings" pitchFamily="2" charset="2"/>
        <a:buChar char="§"/>
        <a:defRPr sz="1350" kern="1200">
          <a:solidFill>
            <a:schemeClr val="tx2"/>
          </a:solidFill>
          <a:latin typeface="+mn-lt"/>
          <a:ea typeface="+mn-ea"/>
          <a:cs typeface="+mn-cs"/>
        </a:defRPr>
      </a:lvl2pPr>
      <a:lvl3pPr marL="685800" indent="-171450" algn="l" defTabSz="685800" rtl="0" eaLnBrk="1" latinLnBrk="0" hangingPunct="1">
        <a:lnSpc>
          <a:spcPct val="90000"/>
        </a:lnSpc>
        <a:spcBef>
          <a:spcPts val="600"/>
        </a:spcBef>
        <a:buClr>
          <a:schemeClr val="tx2"/>
        </a:buClr>
        <a:buSzPct val="80000"/>
        <a:buFont typeface="Wingdings" pitchFamily="2" charset="2"/>
        <a:buChar char="§"/>
        <a:defRPr sz="1200" kern="1200">
          <a:solidFill>
            <a:schemeClr val="tx2"/>
          </a:solidFill>
          <a:latin typeface="+mn-lt"/>
          <a:ea typeface="+mn-ea"/>
          <a:cs typeface="+mn-cs"/>
        </a:defRPr>
      </a:lvl3pPr>
      <a:lvl4pPr marL="925830" indent="-171450" algn="l" defTabSz="685800" rtl="0" eaLnBrk="1" latinLnBrk="0" hangingPunct="1">
        <a:lnSpc>
          <a:spcPct val="90000"/>
        </a:lnSpc>
        <a:spcBef>
          <a:spcPts val="600"/>
        </a:spcBef>
        <a:buClr>
          <a:schemeClr val="tx2"/>
        </a:buClr>
        <a:buSzPct val="80000"/>
        <a:buFont typeface="Wingdings" pitchFamily="2" charset="2"/>
        <a:buChar char="§"/>
        <a:defRPr sz="1050" kern="1200">
          <a:solidFill>
            <a:schemeClr val="tx2"/>
          </a:solidFill>
          <a:latin typeface="+mn-lt"/>
          <a:ea typeface="+mn-ea"/>
          <a:cs typeface="+mn-cs"/>
        </a:defRPr>
      </a:lvl4pPr>
      <a:lvl5pPr marL="1165860" indent="-171450" algn="l" defTabSz="685800" rtl="0" eaLnBrk="1" latinLnBrk="0" hangingPunct="1">
        <a:lnSpc>
          <a:spcPct val="90000"/>
        </a:lnSpc>
        <a:spcBef>
          <a:spcPts val="600"/>
        </a:spcBef>
        <a:buClr>
          <a:schemeClr val="tx2"/>
        </a:buClr>
        <a:buSzPct val="80000"/>
        <a:buFont typeface="Wingdings" pitchFamily="2" charset="2"/>
        <a:buChar char="§"/>
        <a:defRPr sz="1050" kern="1200">
          <a:solidFill>
            <a:schemeClr val="tx2"/>
          </a:solidFill>
          <a:latin typeface="+mn-lt"/>
          <a:ea typeface="+mn-ea"/>
          <a:cs typeface="+mn-cs"/>
        </a:defRPr>
      </a:lvl5pPr>
      <a:lvl6pPr marL="1405890" indent="-171450" algn="l" defTabSz="685800" rtl="0" eaLnBrk="1" latinLnBrk="0" hangingPunct="1">
        <a:lnSpc>
          <a:spcPct val="90000"/>
        </a:lnSpc>
        <a:spcBef>
          <a:spcPts val="600"/>
        </a:spcBef>
        <a:buSzPct val="80000"/>
        <a:buFont typeface="Wingdings" pitchFamily="2" charset="2"/>
        <a:buChar char="§"/>
        <a:defRPr sz="1050" kern="1200">
          <a:solidFill>
            <a:schemeClr val="tx2"/>
          </a:solidFill>
          <a:latin typeface="+mn-lt"/>
          <a:ea typeface="+mn-ea"/>
          <a:cs typeface="+mn-cs"/>
        </a:defRPr>
      </a:lvl6pPr>
      <a:lvl7pPr marL="1645920" indent="-171450" algn="l" defTabSz="685800" rtl="0" eaLnBrk="1" latinLnBrk="0" hangingPunct="1">
        <a:lnSpc>
          <a:spcPct val="90000"/>
        </a:lnSpc>
        <a:spcBef>
          <a:spcPts val="600"/>
        </a:spcBef>
        <a:buSzPct val="80000"/>
        <a:buFont typeface="Wingdings" pitchFamily="2" charset="2"/>
        <a:buChar char="§"/>
        <a:defRPr sz="105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1885950" indent="-171450" algn="l" defTabSz="685800" rtl="0" eaLnBrk="1" latinLnBrk="0" hangingPunct="1">
        <a:lnSpc>
          <a:spcPct val="90000"/>
        </a:lnSpc>
        <a:spcBef>
          <a:spcPts val="600"/>
        </a:spcBef>
        <a:buSzPct val="80000"/>
        <a:buFont typeface="Wingdings" pitchFamily="2" charset="2"/>
        <a:buChar char="§"/>
        <a:defRPr sz="1050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2125980" indent="-171450" algn="l" defTabSz="685800" rtl="0" eaLnBrk="1" latinLnBrk="0" hangingPunct="1">
        <a:lnSpc>
          <a:spcPct val="90000"/>
        </a:lnSpc>
        <a:spcBef>
          <a:spcPts val="600"/>
        </a:spcBef>
        <a:buSzPct val="80000"/>
        <a:buFont typeface="Wingdings" pitchFamily="2" charset="2"/>
        <a:buChar char="§"/>
        <a:defRPr sz="105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60" userDrawn="1">
          <p15:clr>
            <a:srgbClr val="F26B43"/>
          </p15:clr>
        </p15:guide>
        <p15:guide id="2" pos="40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3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jpeg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s.toronto.edu/~kriz/cifar.html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jpg"/><Relationship Id="rId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jpg"/><Relationship Id="rId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hyperlink" Target="https://github.com/fchollet/deep-learning-models/releases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jpg"/><Relationship Id="rId4" Type="http://schemas.openxmlformats.org/officeDocument/2006/relationships/image" Target="../media/image45.jp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jpg"/><Relationship Id="rId3" Type="http://schemas.openxmlformats.org/officeDocument/2006/relationships/image" Target="../media/image46.jpg"/><Relationship Id="rId7" Type="http://schemas.openxmlformats.org/officeDocument/2006/relationships/image" Target="../media/image48.jp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jpg"/><Relationship Id="rId5" Type="http://schemas.openxmlformats.org/officeDocument/2006/relationships/image" Target="../media/image45.jpg"/><Relationship Id="rId4" Type="http://schemas.openxmlformats.org/officeDocument/2006/relationships/image" Target="../media/image44.jpg"/><Relationship Id="rId9" Type="http://schemas.openxmlformats.org/officeDocument/2006/relationships/image" Target="../media/image50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jpeg"/><Relationship Id="rId5" Type="http://schemas.openxmlformats.org/officeDocument/2006/relationships/image" Target="../media/image54.jpeg"/><Relationship Id="rId4" Type="http://schemas.openxmlformats.org/officeDocument/2006/relationships/image" Target="../media/image53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jpeg"/><Relationship Id="rId5" Type="http://schemas.openxmlformats.org/officeDocument/2006/relationships/image" Target="../media/image54.jpeg"/><Relationship Id="rId4" Type="http://schemas.openxmlformats.org/officeDocument/2006/relationships/image" Target="../media/image53.jpe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jpeg"/><Relationship Id="rId13" Type="http://schemas.openxmlformats.org/officeDocument/2006/relationships/image" Target="../media/image67.jpeg"/><Relationship Id="rId3" Type="http://schemas.openxmlformats.org/officeDocument/2006/relationships/image" Target="../media/image57.jpeg"/><Relationship Id="rId7" Type="http://schemas.openxmlformats.org/officeDocument/2006/relationships/image" Target="../media/image61.jpeg"/><Relationship Id="rId12" Type="http://schemas.openxmlformats.org/officeDocument/2006/relationships/image" Target="../media/image66.jpe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jpeg"/><Relationship Id="rId11" Type="http://schemas.openxmlformats.org/officeDocument/2006/relationships/image" Target="../media/image65.jpg"/><Relationship Id="rId5" Type="http://schemas.openxmlformats.org/officeDocument/2006/relationships/image" Target="../media/image59.jpeg"/><Relationship Id="rId10" Type="http://schemas.openxmlformats.org/officeDocument/2006/relationships/image" Target="../media/image64.jpeg"/><Relationship Id="rId4" Type="http://schemas.openxmlformats.org/officeDocument/2006/relationships/image" Target="../media/image58.jpg"/><Relationship Id="rId9" Type="http://schemas.openxmlformats.org/officeDocument/2006/relationships/image" Target="../media/image63.jp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jpeg"/><Relationship Id="rId13" Type="http://schemas.openxmlformats.org/officeDocument/2006/relationships/image" Target="../media/image67.jpeg"/><Relationship Id="rId3" Type="http://schemas.openxmlformats.org/officeDocument/2006/relationships/image" Target="../media/image57.jpeg"/><Relationship Id="rId7" Type="http://schemas.openxmlformats.org/officeDocument/2006/relationships/image" Target="../media/image61.jpeg"/><Relationship Id="rId12" Type="http://schemas.openxmlformats.org/officeDocument/2006/relationships/image" Target="../media/image66.jpe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jpeg"/><Relationship Id="rId11" Type="http://schemas.openxmlformats.org/officeDocument/2006/relationships/image" Target="../media/image65.jpg"/><Relationship Id="rId5" Type="http://schemas.openxmlformats.org/officeDocument/2006/relationships/image" Target="../media/image59.jpeg"/><Relationship Id="rId10" Type="http://schemas.openxmlformats.org/officeDocument/2006/relationships/image" Target="../media/image64.jpeg"/><Relationship Id="rId4" Type="http://schemas.openxmlformats.org/officeDocument/2006/relationships/image" Target="../media/image58.jpg"/><Relationship Id="rId9" Type="http://schemas.openxmlformats.org/officeDocument/2006/relationships/image" Target="../media/image63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inkedin.com/in/jnyh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8.png"/><Relationship Id="rId5" Type="http://schemas.openxmlformats.org/officeDocument/2006/relationships/image" Target="../media/image71.png"/><Relationship Id="rId4" Type="http://schemas.openxmlformats.org/officeDocument/2006/relationships/image" Target="../media/image7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2.jp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g"/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eg"/><Relationship Id="rId7" Type="http://schemas.openxmlformats.org/officeDocument/2006/relationships/image" Target="../media/image95.jpg"/><Relationship Id="rId2" Type="http://schemas.openxmlformats.org/officeDocument/2006/relationships/image" Target="../media/image9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jpeg"/><Relationship Id="rId5" Type="http://schemas.openxmlformats.org/officeDocument/2006/relationships/image" Target="../media/image93.jpg"/><Relationship Id="rId4" Type="http://schemas.openxmlformats.org/officeDocument/2006/relationships/image" Target="../media/image92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eg"/><Relationship Id="rId2" Type="http://schemas.openxmlformats.org/officeDocument/2006/relationships/image" Target="../media/image9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jpg"/><Relationship Id="rId5" Type="http://schemas.openxmlformats.org/officeDocument/2006/relationships/image" Target="../media/image99.jpeg"/><Relationship Id="rId4" Type="http://schemas.openxmlformats.org/officeDocument/2006/relationships/image" Target="../media/image98.jpe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13" Type="http://schemas.openxmlformats.org/officeDocument/2006/relationships/image" Target="../media/image111.jpeg"/><Relationship Id="rId3" Type="http://schemas.openxmlformats.org/officeDocument/2006/relationships/image" Target="../media/image101.png"/><Relationship Id="rId7" Type="http://schemas.openxmlformats.org/officeDocument/2006/relationships/image" Target="../media/image105.png"/><Relationship Id="rId12" Type="http://schemas.openxmlformats.org/officeDocument/2006/relationships/image" Target="../media/image110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png"/><Relationship Id="rId11" Type="http://schemas.openxmlformats.org/officeDocument/2006/relationships/image" Target="../media/image109.jpeg"/><Relationship Id="rId5" Type="http://schemas.openxmlformats.org/officeDocument/2006/relationships/image" Target="../media/image103.jpeg"/><Relationship Id="rId15" Type="http://schemas.openxmlformats.org/officeDocument/2006/relationships/image" Target="../media/image113.jpeg"/><Relationship Id="rId10" Type="http://schemas.openxmlformats.org/officeDocument/2006/relationships/image" Target="../media/image108.jpeg"/><Relationship Id="rId4" Type="http://schemas.openxmlformats.org/officeDocument/2006/relationships/image" Target="../media/image102.jpeg"/><Relationship Id="rId9" Type="http://schemas.openxmlformats.org/officeDocument/2006/relationships/image" Target="../media/image107.jpeg"/><Relationship Id="rId14" Type="http://schemas.openxmlformats.org/officeDocument/2006/relationships/image" Target="../media/image112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jpeg"/><Relationship Id="rId2" Type="http://schemas.openxmlformats.org/officeDocument/2006/relationships/image" Target="../media/image11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8.jpg"/><Relationship Id="rId5" Type="http://schemas.openxmlformats.org/officeDocument/2006/relationships/image" Target="../media/image117.jpg"/><Relationship Id="rId4" Type="http://schemas.openxmlformats.org/officeDocument/2006/relationships/image" Target="../media/image116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jpg"/><Relationship Id="rId2" Type="http://schemas.openxmlformats.org/officeDocument/2006/relationships/image" Target="../media/image119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2.jpg"/><Relationship Id="rId4" Type="http://schemas.openxmlformats.org/officeDocument/2006/relationships/image" Target="../media/image12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hyperlink" Target="https://www.pyimagesearch.com/2018/09/10/keras-tutorial-how-to-get-started-with-keras-deep-learning-and-python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CFFC4F1-2C96-40F5-87F2-1B3962F87A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17FD1AF-A2A4-4B67-AE74-31E4358952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8558" y="5122178"/>
            <a:ext cx="9149443" cy="1524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FFB64E0-108A-4C97-9876-FECB7CB65A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1371600"/>
            <a:ext cx="1085851" cy="157303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AC8E973-3FE6-4D58-A13F-F16A2EFCE2EA}"/>
              </a:ext>
            </a:extLst>
          </p:cNvPr>
          <p:cNvSpPr/>
          <p:nvPr/>
        </p:nvSpPr>
        <p:spPr>
          <a:xfrm>
            <a:off x="8839200" y="5429880"/>
            <a:ext cx="1648206" cy="830997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r"/>
            <a:r>
              <a:rPr lang="en-US" sz="2400" dirty="0">
                <a:solidFill>
                  <a:schemeClr val="bg1"/>
                </a:solidFill>
                <a:latin typeface="Calibri"/>
                <a:cs typeface="Calibri"/>
              </a:rPr>
              <a:t>James Ng</a:t>
            </a:r>
          </a:p>
          <a:p>
            <a:pPr algn="r"/>
            <a:r>
              <a:rPr lang="en-US" sz="2400" dirty="0">
                <a:solidFill>
                  <a:schemeClr val="bg1"/>
                </a:solidFill>
                <a:latin typeface="Calibri"/>
                <a:cs typeface="Calibri"/>
              </a:rPr>
              <a:t>2019-09-27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BD3D39E-5B69-4112-8A4B-5A67E7A541EC}"/>
              </a:ext>
            </a:extLst>
          </p:cNvPr>
          <p:cNvSpPr/>
          <p:nvPr/>
        </p:nvSpPr>
        <p:spPr>
          <a:xfrm>
            <a:off x="1219200" y="3429000"/>
            <a:ext cx="9906000" cy="584775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Calibri"/>
                <a:cs typeface="Calibri"/>
              </a:rPr>
              <a:t>Image Classification using Artificial Neural Network</a:t>
            </a:r>
          </a:p>
        </p:txBody>
      </p:sp>
    </p:spTree>
    <p:extLst>
      <p:ext uri="{BB962C8B-B14F-4D97-AF65-F5344CB8AC3E}">
        <p14:creationId xmlns:p14="http://schemas.microsoft.com/office/powerpoint/2010/main" val="2798809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855" y="304800"/>
            <a:ext cx="7132320" cy="533400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Classification results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4293F2-0F34-44A5-A090-F97F6AAC0D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1248125"/>
            <a:ext cx="2139716" cy="21397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6FF8121-A6A0-45AB-8339-4AE8E372D6E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0709" y="4114801"/>
            <a:ext cx="2139717" cy="2011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272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855" y="304800"/>
            <a:ext cx="7132320" cy="533400"/>
          </a:xfrm>
        </p:spPr>
        <p:txBody>
          <a:bodyPr>
            <a:normAutofit/>
          </a:bodyPr>
          <a:lstStyle/>
          <a:p>
            <a:r>
              <a:rPr lang="en-US" sz="3200" dirty="0"/>
              <a:t>Classification results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4293F2-0F34-44A5-A090-F97F6AAC0D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1248125"/>
            <a:ext cx="2139716" cy="213971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F298C23-C44A-4130-9980-E880431F75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1" y="1076325"/>
            <a:ext cx="4649363" cy="24325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6FF8121-A6A0-45AB-8339-4AE8E372D6E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0709" y="4114801"/>
            <a:ext cx="2139717" cy="20114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427E262-EA19-4E5B-8C8A-1710C0480D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8348" y="3886200"/>
            <a:ext cx="4683853" cy="246000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B75237C-F071-4C15-99B2-16408684B3C8}"/>
              </a:ext>
            </a:extLst>
          </p:cNvPr>
          <p:cNvSpPr/>
          <p:nvPr/>
        </p:nvSpPr>
        <p:spPr>
          <a:xfrm>
            <a:off x="3200401" y="3406924"/>
            <a:ext cx="992579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350" dirty="0">
                <a:latin typeface="Arial" panose="020B0604020202020204" pitchFamily="34" charset="0"/>
                <a:cs typeface="Arial" panose="020B0604020202020204" pitchFamily="34" charset="0"/>
              </a:rPr>
              <a:t>Cat 54.9%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CBEA563-BAE0-424E-9604-2DB974060A44}"/>
              </a:ext>
            </a:extLst>
          </p:cNvPr>
          <p:cNvSpPr/>
          <p:nvPr/>
        </p:nvSpPr>
        <p:spPr>
          <a:xfrm>
            <a:off x="3200401" y="6135759"/>
            <a:ext cx="992579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350" dirty="0">
                <a:latin typeface="Arial" panose="020B0604020202020204" pitchFamily="34" charset="0"/>
                <a:cs typeface="Arial" panose="020B0604020202020204" pitchFamily="34" charset="0"/>
              </a:rPr>
              <a:t>Cat 58.2%</a:t>
            </a:r>
          </a:p>
        </p:txBody>
      </p:sp>
    </p:spTree>
    <p:extLst>
      <p:ext uri="{BB962C8B-B14F-4D97-AF65-F5344CB8AC3E}">
        <p14:creationId xmlns:p14="http://schemas.microsoft.com/office/powerpoint/2010/main" val="3746938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855" y="304800"/>
            <a:ext cx="7132320" cy="533400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Classification results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AF882DC-E079-40C7-BA6C-567238A604C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4784" y="3794853"/>
            <a:ext cx="2333463" cy="234090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D607ADE-84C4-4465-BFCB-0231A8CEB0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5236" y="1275832"/>
            <a:ext cx="2353010" cy="2005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61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855" y="304800"/>
            <a:ext cx="7132320" cy="533400"/>
          </a:xfrm>
        </p:spPr>
        <p:txBody>
          <a:bodyPr>
            <a:normAutofit/>
          </a:bodyPr>
          <a:lstStyle/>
          <a:p>
            <a:r>
              <a:rPr lang="en-US" sz="3200" dirty="0"/>
              <a:t>Classification results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B75237C-F071-4C15-99B2-16408684B3C8}"/>
              </a:ext>
            </a:extLst>
          </p:cNvPr>
          <p:cNvSpPr/>
          <p:nvPr/>
        </p:nvSpPr>
        <p:spPr>
          <a:xfrm>
            <a:off x="3200399" y="3278959"/>
            <a:ext cx="1040670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350" dirty="0">
                <a:latin typeface="Arial" panose="020B0604020202020204" pitchFamily="34" charset="0"/>
                <a:cs typeface="Arial" panose="020B0604020202020204" pitchFamily="34" charset="0"/>
              </a:rPr>
              <a:t>Dog 77.6%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CBEA563-BAE0-424E-9604-2DB974060A44}"/>
              </a:ext>
            </a:extLst>
          </p:cNvPr>
          <p:cNvSpPr/>
          <p:nvPr/>
        </p:nvSpPr>
        <p:spPr>
          <a:xfrm>
            <a:off x="3200400" y="6135759"/>
            <a:ext cx="1040670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350" dirty="0">
                <a:latin typeface="Arial" panose="020B0604020202020204" pitchFamily="34" charset="0"/>
                <a:cs typeface="Arial" panose="020B0604020202020204" pitchFamily="34" charset="0"/>
              </a:rPr>
              <a:t>Dog 55.2%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61A9889-A11F-4123-BEF5-0EEC21B68A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8346" y="1083175"/>
            <a:ext cx="4683854" cy="243589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AF882DC-E079-40C7-BA6C-567238A604C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4784" y="3794853"/>
            <a:ext cx="2333463" cy="234090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C0644B1-1569-4190-8222-8187240F3A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8346" y="3754092"/>
            <a:ext cx="4683854" cy="244689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D607ADE-84C4-4465-BFCB-0231A8CEB0C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5236" y="1275832"/>
            <a:ext cx="2353010" cy="2005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33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5106" y="381000"/>
            <a:ext cx="9096294" cy="482085"/>
          </a:xfrm>
        </p:spPr>
        <p:txBody>
          <a:bodyPr>
            <a:noAutofit/>
          </a:bodyPr>
          <a:lstStyle/>
          <a:p>
            <a:r>
              <a:rPr lang="en-US" sz="3200" dirty="0"/>
              <a:t>Image classification – convolutional neural network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74605" y="1215422"/>
            <a:ext cx="1908810" cy="4969086"/>
          </a:xfrm>
        </p:spPr>
        <p:txBody>
          <a:bodyPr>
            <a:normAutofit fontScale="92500" lnSpcReduction="20000"/>
          </a:bodyPr>
          <a:lstStyle/>
          <a:p>
            <a:pPr marL="34290" indent="0">
              <a:buNone/>
            </a:pPr>
            <a:r>
              <a:rPr lang="en-SG" sz="3200" dirty="0"/>
              <a:t>10 classes</a:t>
            </a:r>
            <a:endParaRPr lang="en-SG" sz="2400" dirty="0"/>
          </a:p>
          <a:p>
            <a:pPr lvl="1">
              <a:lnSpc>
                <a:spcPct val="150000"/>
              </a:lnSpc>
            </a:pPr>
            <a:r>
              <a:rPr lang="en-SG" sz="1900" dirty="0"/>
              <a:t>Airplane</a:t>
            </a:r>
          </a:p>
          <a:p>
            <a:pPr lvl="1">
              <a:lnSpc>
                <a:spcPct val="150000"/>
              </a:lnSpc>
            </a:pPr>
            <a:r>
              <a:rPr lang="en-SG" sz="1900" dirty="0"/>
              <a:t>Car</a:t>
            </a:r>
          </a:p>
          <a:p>
            <a:pPr lvl="1">
              <a:lnSpc>
                <a:spcPct val="150000"/>
              </a:lnSpc>
            </a:pPr>
            <a:r>
              <a:rPr lang="en-SG" sz="1900" dirty="0"/>
              <a:t>Bird</a:t>
            </a:r>
          </a:p>
          <a:p>
            <a:pPr lvl="1">
              <a:lnSpc>
                <a:spcPct val="150000"/>
              </a:lnSpc>
            </a:pPr>
            <a:r>
              <a:rPr lang="en-SG" sz="1900" dirty="0"/>
              <a:t>Cat</a:t>
            </a:r>
          </a:p>
          <a:p>
            <a:pPr lvl="1">
              <a:lnSpc>
                <a:spcPct val="150000"/>
              </a:lnSpc>
            </a:pPr>
            <a:r>
              <a:rPr lang="en-SG" sz="1900" dirty="0"/>
              <a:t>Deer</a:t>
            </a:r>
          </a:p>
          <a:p>
            <a:pPr lvl="1">
              <a:lnSpc>
                <a:spcPct val="150000"/>
              </a:lnSpc>
            </a:pPr>
            <a:r>
              <a:rPr lang="en-SG" sz="1900" dirty="0"/>
              <a:t>Dog</a:t>
            </a:r>
          </a:p>
          <a:p>
            <a:pPr lvl="1">
              <a:lnSpc>
                <a:spcPct val="150000"/>
              </a:lnSpc>
            </a:pPr>
            <a:r>
              <a:rPr lang="en-SG" sz="1900" dirty="0"/>
              <a:t>Frog</a:t>
            </a:r>
          </a:p>
          <a:p>
            <a:pPr lvl="1">
              <a:lnSpc>
                <a:spcPct val="150000"/>
              </a:lnSpc>
            </a:pPr>
            <a:r>
              <a:rPr lang="en-SG" sz="1900" dirty="0"/>
              <a:t>Horse</a:t>
            </a:r>
          </a:p>
          <a:p>
            <a:pPr lvl="1">
              <a:lnSpc>
                <a:spcPct val="150000"/>
              </a:lnSpc>
            </a:pPr>
            <a:r>
              <a:rPr lang="en-SG" sz="1900" dirty="0"/>
              <a:t>Ship</a:t>
            </a:r>
          </a:p>
          <a:p>
            <a:pPr lvl="1">
              <a:lnSpc>
                <a:spcPct val="150000"/>
              </a:lnSpc>
            </a:pPr>
            <a:r>
              <a:rPr lang="en-SG" sz="1900" dirty="0"/>
              <a:t>Truck 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4CF77CF-C5A4-41C9-AFB6-6F8E4A1AA521}"/>
              </a:ext>
            </a:extLst>
          </p:cNvPr>
          <p:cNvSpPr txBox="1">
            <a:spLocks/>
          </p:cNvSpPr>
          <p:nvPr/>
        </p:nvSpPr>
        <p:spPr>
          <a:xfrm>
            <a:off x="2129790" y="4499580"/>
            <a:ext cx="1399806" cy="784830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 typeface="Arial" pitchFamily="34" charset="0"/>
              <a:buNone/>
              <a:defRPr sz="3400" kern="120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SG" sz="2100" dirty="0"/>
              <a:t>Dataset: </a:t>
            </a:r>
          </a:p>
          <a:p>
            <a:r>
              <a:rPr lang="en-SG" sz="2100" dirty="0">
                <a:hlinkClick r:id="rId3"/>
              </a:rPr>
              <a:t>CIFAR-10</a:t>
            </a:r>
            <a:endParaRPr lang="en-US" sz="21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B208DA7-8512-4CFB-8D20-5BE9B349B709}"/>
              </a:ext>
            </a:extLst>
          </p:cNvPr>
          <p:cNvSpPr/>
          <p:nvPr/>
        </p:nvSpPr>
        <p:spPr>
          <a:xfrm>
            <a:off x="2095992" y="1752600"/>
            <a:ext cx="1866408" cy="104644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SG" sz="4400" dirty="0"/>
              <a:t>50,000 </a:t>
            </a:r>
          </a:p>
          <a:p>
            <a:pPr algn="ctr"/>
            <a:r>
              <a:rPr lang="en-SG" dirty="0"/>
              <a:t>training images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7B02B92-1A9B-44A6-9467-53AE38C9E728}"/>
              </a:ext>
            </a:extLst>
          </p:cNvPr>
          <p:cNvSpPr/>
          <p:nvPr/>
        </p:nvSpPr>
        <p:spPr>
          <a:xfrm>
            <a:off x="2099293" y="3144944"/>
            <a:ext cx="1859803" cy="104644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SG" sz="4400" dirty="0"/>
              <a:t>10,000 </a:t>
            </a:r>
          </a:p>
          <a:p>
            <a:pPr algn="ctr"/>
            <a:r>
              <a:rPr lang="en-SG" dirty="0"/>
              <a:t>testing images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19DF7B-0347-49B0-91D1-D446DE8BDE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4058" y="1752600"/>
            <a:ext cx="4454142" cy="4431908"/>
          </a:xfrm>
          <a:prstGeom prst="rect">
            <a:avLst/>
          </a:prstGeom>
        </p:spPr>
      </p:pic>
      <p:pic>
        <p:nvPicPr>
          <p:cNvPr id="8" name="Picture 7" descr="chain links">
            <a:extLst>
              <a:ext uri="{FF2B5EF4-FFF2-40B4-BE49-F238E27FC236}">
                <a16:creationId xmlns:a16="http://schemas.microsoft.com/office/drawing/2014/main" id="{3ECF3B36-7ED8-45E2-837B-3F777B9BF8A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prstClr val="black"/>
              <a:schemeClr val="accent5">
                <a:tint val="45000"/>
                <a:satMod val="400000"/>
              </a:schemeClr>
            </a:duotone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391" r="909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639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569838A-D2A3-4F24-8E8F-9A24469992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399" y="3672960"/>
            <a:ext cx="3864945" cy="2934636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8E748331-5245-4380-B52E-B4BC9CBA32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5106" y="381000"/>
            <a:ext cx="7953294" cy="482085"/>
          </a:xfrm>
        </p:spPr>
        <p:txBody>
          <a:bodyPr>
            <a:noAutofit/>
          </a:bodyPr>
          <a:lstStyle/>
          <a:p>
            <a:r>
              <a:rPr lang="en-US" sz="3200" dirty="0"/>
              <a:t>Convolutional neural network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86E4283-E97E-4FFC-98FC-C53AA935AC6B}"/>
              </a:ext>
            </a:extLst>
          </p:cNvPr>
          <p:cNvGrpSpPr/>
          <p:nvPr/>
        </p:nvGrpSpPr>
        <p:grpSpPr>
          <a:xfrm>
            <a:off x="3557587" y="939285"/>
            <a:ext cx="5076825" cy="2657475"/>
            <a:chOff x="3557587" y="939285"/>
            <a:chExt cx="5076825" cy="265747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487269A-205F-457D-99D2-9F08FC8C31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57587" y="939285"/>
              <a:ext cx="5076825" cy="2657475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5E815040-B757-4146-A039-39690E766A2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10200" y="1270815"/>
              <a:ext cx="2457450" cy="390525"/>
            </a:xfrm>
            <a:prstGeom prst="rect">
              <a:avLst/>
            </a:prstGeom>
          </p:spPr>
        </p:pic>
      </p:grp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036CD139-42A3-4574-B8AB-46DEFE7EAE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0" y="4495801"/>
            <a:ext cx="3429000" cy="936667"/>
          </a:xfrm>
        </p:spPr>
        <p:txBody>
          <a:bodyPr wrap="square">
            <a:spAutoFit/>
          </a:bodyPr>
          <a:lstStyle/>
          <a:p>
            <a:pPr marL="34290" indent="0">
              <a:buNone/>
            </a:pPr>
            <a:r>
              <a:rPr lang="en-US" sz="2400" dirty="0"/>
              <a:t>Training time = 4 hours</a:t>
            </a:r>
          </a:p>
          <a:p>
            <a:pPr marL="34290" indent="0">
              <a:buNone/>
            </a:pPr>
            <a:r>
              <a:rPr lang="en-US" sz="2400" dirty="0"/>
              <a:t>Accuracy = 75%</a:t>
            </a:r>
          </a:p>
        </p:txBody>
      </p:sp>
    </p:spTree>
    <p:extLst>
      <p:ext uri="{BB962C8B-B14F-4D97-AF65-F5344CB8AC3E}">
        <p14:creationId xmlns:p14="http://schemas.microsoft.com/office/powerpoint/2010/main" val="547363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94792AFB-58C6-4DEC-9AB9-73C9FA2367AC}"/>
              </a:ext>
            </a:extLst>
          </p:cNvPr>
          <p:cNvSpPr txBox="1">
            <a:spLocks/>
          </p:cNvSpPr>
          <p:nvPr/>
        </p:nvSpPr>
        <p:spPr>
          <a:xfrm>
            <a:off x="2085855" y="304800"/>
            <a:ext cx="7132320" cy="5334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ct val="0"/>
              </a:spcBef>
              <a:buFont typeface="Arial" pitchFamily="34" charset="0"/>
              <a:buNone/>
              <a:defRPr sz="2550" kern="120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Classification results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B621035-C8B9-47D0-8DF2-BA9BFC1ECDB2}"/>
              </a:ext>
            </a:extLst>
          </p:cNvPr>
          <p:cNvSpPr/>
          <p:nvPr/>
        </p:nvSpPr>
        <p:spPr>
          <a:xfrm>
            <a:off x="2919873" y="5758544"/>
            <a:ext cx="1069524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350" dirty="0">
                <a:latin typeface="Arial" panose="020B0604020202020204" pitchFamily="34" charset="0"/>
                <a:cs typeface="Arial" panose="020B0604020202020204" pitchFamily="34" charset="0"/>
              </a:rPr>
              <a:t>Ship 72.1%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19D7AC-7FDB-47EC-BC0A-FC5ECB4F57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6685" y="3791910"/>
            <a:ext cx="4970817" cy="2537970"/>
          </a:xfrm>
          <a:prstGeom prst="rect">
            <a:avLst/>
          </a:prstGeom>
        </p:spPr>
      </p:pic>
      <p:pic>
        <p:nvPicPr>
          <p:cNvPr id="7" name="Picture 6" descr="A small boat in a body of water&#10;&#10;Description automatically generated">
            <a:extLst>
              <a:ext uri="{FF2B5EF4-FFF2-40B4-BE49-F238E27FC236}">
                <a16:creationId xmlns:a16="http://schemas.microsoft.com/office/drawing/2014/main" id="{62A86D08-997C-4E6C-B2F6-83933159DD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3105" y="4346030"/>
            <a:ext cx="1828002" cy="1398532"/>
          </a:xfrm>
          <a:prstGeom prst="rect">
            <a:avLst/>
          </a:prstGeom>
        </p:spPr>
      </p:pic>
      <p:pic>
        <p:nvPicPr>
          <p:cNvPr id="9" name="Picture 8" descr="A large passenger jet flying through a cloudy blue sky&#10;&#10;Description automatically generated">
            <a:extLst>
              <a:ext uri="{FF2B5EF4-FFF2-40B4-BE49-F238E27FC236}">
                <a16:creationId xmlns:a16="http://schemas.microsoft.com/office/drawing/2014/main" id="{E42158D1-F34B-45E5-83DB-E93645A3FA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3725" y="1694139"/>
            <a:ext cx="2211625" cy="132528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3E559DF-B9B1-4A24-A00C-BF662AABF178}"/>
              </a:ext>
            </a:extLst>
          </p:cNvPr>
          <p:cNvSpPr/>
          <p:nvPr/>
        </p:nvSpPr>
        <p:spPr>
          <a:xfrm>
            <a:off x="2850826" y="3052718"/>
            <a:ext cx="1358064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350" dirty="0">
                <a:latin typeface="Arial" panose="020B0604020202020204" pitchFamily="34" charset="0"/>
                <a:cs typeface="Arial" panose="020B0604020202020204" pitchFamily="34" charset="0"/>
              </a:rPr>
              <a:t>Airplane 57.7%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0FA5BDB-EB6D-414F-8B4F-B9C413982D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3860" y="1071838"/>
            <a:ext cx="4963642" cy="2526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364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94792AFB-58C6-4DEC-9AB9-73C9FA2367AC}"/>
              </a:ext>
            </a:extLst>
          </p:cNvPr>
          <p:cNvSpPr txBox="1">
            <a:spLocks/>
          </p:cNvSpPr>
          <p:nvPr/>
        </p:nvSpPr>
        <p:spPr>
          <a:xfrm>
            <a:off x="2085855" y="304800"/>
            <a:ext cx="7132320" cy="5334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ct val="0"/>
              </a:spcBef>
              <a:buFont typeface="Arial" pitchFamily="34" charset="0"/>
              <a:buNone/>
              <a:defRPr sz="2550" kern="120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Classification results</a:t>
            </a:r>
          </a:p>
        </p:txBody>
      </p:sp>
      <p:pic>
        <p:nvPicPr>
          <p:cNvPr id="13" name="Picture 12" descr="A horse running through a grassy field&#10;&#10;Description automatically generated">
            <a:extLst>
              <a:ext uri="{FF2B5EF4-FFF2-40B4-BE49-F238E27FC236}">
                <a16:creationId xmlns:a16="http://schemas.microsoft.com/office/drawing/2014/main" id="{B1852737-533E-47DD-9ACA-B5AA3B6489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4301076"/>
            <a:ext cx="2114550" cy="145098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C01F212-76F1-4747-B7C0-1316DF7BF7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3862" y="3790452"/>
            <a:ext cx="4963641" cy="2534148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FB621035-C8B9-47D0-8DF2-BA9BFC1ECDB2}"/>
              </a:ext>
            </a:extLst>
          </p:cNvPr>
          <p:cNvSpPr/>
          <p:nvPr/>
        </p:nvSpPr>
        <p:spPr>
          <a:xfrm>
            <a:off x="2919873" y="5758544"/>
            <a:ext cx="1184940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350" dirty="0">
                <a:latin typeface="Arial" panose="020B0604020202020204" pitchFamily="34" charset="0"/>
                <a:cs typeface="Arial" panose="020B0604020202020204" pitchFamily="34" charset="0"/>
              </a:rPr>
              <a:t>Horse 51.3%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966D272-6A81-44BC-BD98-DA6D81DF89F8}"/>
              </a:ext>
            </a:extLst>
          </p:cNvPr>
          <p:cNvSpPr/>
          <p:nvPr/>
        </p:nvSpPr>
        <p:spPr>
          <a:xfrm>
            <a:off x="2850827" y="3048908"/>
            <a:ext cx="1098378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350" dirty="0">
                <a:latin typeface="Arial" panose="020B0604020202020204" pitchFamily="34" charset="0"/>
                <a:cs typeface="Arial" panose="020B0604020202020204" pitchFamily="34" charset="0"/>
              </a:rPr>
              <a:t>Deer 64.6%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92C64A2-F2D7-4908-8215-D6ED8C8443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3862" y="1062990"/>
            <a:ext cx="4963641" cy="2537970"/>
          </a:xfrm>
          <a:prstGeom prst="rect">
            <a:avLst/>
          </a:prstGeom>
        </p:spPr>
      </p:pic>
      <p:pic>
        <p:nvPicPr>
          <p:cNvPr id="12" name="Picture 11" descr="A deer in a field&#10;&#10;Description automatically generated">
            <a:extLst>
              <a:ext uri="{FF2B5EF4-FFF2-40B4-BE49-F238E27FC236}">
                <a16:creationId xmlns:a16="http://schemas.microsoft.com/office/drawing/2014/main" id="{D2D5B817-00C9-47CD-863D-D5DFD96219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2" y="1405378"/>
            <a:ext cx="1622459" cy="1643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843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94792AFB-58C6-4DEC-9AB9-73C9FA2367AC}"/>
              </a:ext>
            </a:extLst>
          </p:cNvPr>
          <p:cNvSpPr txBox="1">
            <a:spLocks/>
          </p:cNvSpPr>
          <p:nvPr/>
        </p:nvSpPr>
        <p:spPr>
          <a:xfrm>
            <a:off x="2085855" y="304800"/>
            <a:ext cx="7132320" cy="5334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ct val="0"/>
              </a:spcBef>
              <a:buFont typeface="Arial" pitchFamily="34" charset="0"/>
              <a:buNone/>
              <a:defRPr sz="2550" kern="120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Classification results</a:t>
            </a:r>
          </a:p>
        </p:txBody>
      </p:sp>
      <p:pic>
        <p:nvPicPr>
          <p:cNvPr id="13" name="Picture 12" descr="A horse running through a grassy field&#10;&#10;Description automatically generated">
            <a:extLst>
              <a:ext uri="{FF2B5EF4-FFF2-40B4-BE49-F238E27FC236}">
                <a16:creationId xmlns:a16="http://schemas.microsoft.com/office/drawing/2014/main" id="{B1852737-533E-47DD-9ACA-B5AA3B6489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4301076"/>
            <a:ext cx="2114550" cy="145098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C01F212-76F1-4747-B7C0-1316DF7BF7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3862" y="3790452"/>
            <a:ext cx="4963641" cy="2534148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FB621035-C8B9-47D0-8DF2-BA9BFC1ECDB2}"/>
              </a:ext>
            </a:extLst>
          </p:cNvPr>
          <p:cNvSpPr/>
          <p:nvPr/>
        </p:nvSpPr>
        <p:spPr>
          <a:xfrm>
            <a:off x="2919873" y="5758544"/>
            <a:ext cx="1184940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350" dirty="0">
                <a:latin typeface="Arial" panose="020B0604020202020204" pitchFamily="34" charset="0"/>
                <a:cs typeface="Arial" panose="020B0604020202020204" pitchFamily="34" charset="0"/>
              </a:rPr>
              <a:t>Horse 51.3%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966D272-6A81-44BC-BD98-DA6D81DF89F8}"/>
              </a:ext>
            </a:extLst>
          </p:cNvPr>
          <p:cNvSpPr/>
          <p:nvPr/>
        </p:nvSpPr>
        <p:spPr>
          <a:xfrm>
            <a:off x="2850827" y="3048908"/>
            <a:ext cx="1098378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350" dirty="0">
                <a:latin typeface="Arial" panose="020B0604020202020204" pitchFamily="34" charset="0"/>
                <a:cs typeface="Arial" panose="020B0604020202020204" pitchFamily="34" charset="0"/>
              </a:rPr>
              <a:t>Deer 64.6%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92C64A2-F2D7-4908-8215-D6ED8C8443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3862" y="1062990"/>
            <a:ext cx="4963641" cy="2537970"/>
          </a:xfrm>
          <a:prstGeom prst="rect">
            <a:avLst/>
          </a:prstGeom>
        </p:spPr>
      </p:pic>
      <p:pic>
        <p:nvPicPr>
          <p:cNvPr id="12" name="Picture 11" descr="A deer in a field&#10;&#10;Description automatically generated">
            <a:extLst>
              <a:ext uri="{FF2B5EF4-FFF2-40B4-BE49-F238E27FC236}">
                <a16:creationId xmlns:a16="http://schemas.microsoft.com/office/drawing/2014/main" id="{D2D5B817-00C9-47CD-863D-D5DFD96219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2" y="1405378"/>
            <a:ext cx="1622459" cy="164353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1A799D3-AB0B-4196-A71D-74481B6A25C5}"/>
              </a:ext>
            </a:extLst>
          </p:cNvPr>
          <p:cNvSpPr/>
          <p:nvPr/>
        </p:nvSpPr>
        <p:spPr>
          <a:xfrm>
            <a:off x="3048000" y="4572000"/>
            <a:ext cx="762000" cy="1143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2EBA89-86B2-4340-B56A-4FEFFC37B33C}"/>
              </a:ext>
            </a:extLst>
          </p:cNvPr>
          <p:cNvSpPr/>
          <p:nvPr/>
        </p:nvSpPr>
        <p:spPr>
          <a:xfrm>
            <a:off x="5306482" y="4617531"/>
            <a:ext cx="1610784" cy="21690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1932D6-40DB-4FDF-B9EB-C60D801C1B9F}"/>
              </a:ext>
            </a:extLst>
          </p:cNvPr>
          <p:cNvSpPr/>
          <p:nvPr/>
        </p:nvSpPr>
        <p:spPr>
          <a:xfrm>
            <a:off x="5306481" y="4990092"/>
            <a:ext cx="1915585" cy="21690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020707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hain links">
            <a:extLst>
              <a:ext uri="{FF2B5EF4-FFF2-40B4-BE49-F238E27FC236}">
                <a16:creationId xmlns:a16="http://schemas.microsoft.com/office/drawing/2014/main" id="{77AEC349-CB78-4B09-B70F-74356B04D96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391" r="909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5106" y="381000"/>
            <a:ext cx="7953294" cy="482085"/>
          </a:xfrm>
        </p:spPr>
        <p:txBody>
          <a:bodyPr>
            <a:noAutofit/>
          </a:bodyPr>
          <a:lstStyle/>
          <a:p>
            <a:r>
              <a:rPr lang="en-US" sz="3200" dirty="0"/>
              <a:t>Image classification – transfer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24800" y="1431714"/>
            <a:ext cx="2514600" cy="778086"/>
          </a:xfrm>
        </p:spPr>
        <p:txBody>
          <a:bodyPr>
            <a:normAutofit/>
          </a:bodyPr>
          <a:lstStyle/>
          <a:p>
            <a:pPr marL="34290" indent="0">
              <a:buNone/>
            </a:pPr>
            <a:r>
              <a:rPr lang="en-SG" sz="3200" dirty="0"/>
              <a:t>1000 classes</a:t>
            </a:r>
            <a:endParaRPr lang="en-SG" sz="2400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4CF77CF-C5A4-41C9-AFB6-6F8E4A1AA521}"/>
              </a:ext>
            </a:extLst>
          </p:cNvPr>
          <p:cNvSpPr txBox="1">
            <a:spLocks/>
          </p:cNvSpPr>
          <p:nvPr/>
        </p:nvSpPr>
        <p:spPr>
          <a:xfrm>
            <a:off x="2129790" y="4499580"/>
            <a:ext cx="2366010" cy="1046440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 typeface="Arial" pitchFamily="34" charset="0"/>
              <a:buNone/>
              <a:defRPr sz="3400" kern="120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SG" sz="2100" dirty="0"/>
              <a:t>Pre-trained model: </a:t>
            </a:r>
          </a:p>
          <a:p>
            <a:r>
              <a:rPr lang="en-SG" sz="2100" dirty="0">
                <a:hlinkClick r:id="rId4"/>
              </a:rPr>
              <a:t>VGG16</a:t>
            </a:r>
            <a:endParaRPr lang="en-SG" sz="2100" dirty="0"/>
          </a:p>
          <a:p>
            <a:r>
              <a:rPr lang="en-US" sz="2100" dirty="0"/>
              <a:t>University of Oxford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B208DA7-8512-4CFB-8D20-5BE9B349B709}"/>
              </a:ext>
            </a:extLst>
          </p:cNvPr>
          <p:cNvSpPr/>
          <p:nvPr/>
        </p:nvSpPr>
        <p:spPr>
          <a:xfrm>
            <a:off x="1919262" y="1752600"/>
            <a:ext cx="2576539" cy="104644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SG" sz="4400" dirty="0"/>
              <a:t>1,200,000 </a:t>
            </a:r>
          </a:p>
          <a:p>
            <a:pPr algn="ctr"/>
            <a:r>
              <a:rPr lang="en-SG" dirty="0"/>
              <a:t>training images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7B02B92-1A9B-44A6-9467-53AE38C9E728}"/>
              </a:ext>
            </a:extLst>
          </p:cNvPr>
          <p:cNvSpPr/>
          <p:nvPr/>
        </p:nvSpPr>
        <p:spPr>
          <a:xfrm>
            <a:off x="2277476" y="3144944"/>
            <a:ext cx="2119683" cy="104644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SG" sz="4400" dirty="0"/>
              <a:t>150,000 </a:t>
            </a:r>
          </a:p>
          <a:p>
            <a:pPr algn="ctr"/>
            <a:r>
              <a:rPr lang="en-SG" dirty="0"/>
              <a:t>testing images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BAC9C23-9D41-45B8-85E4-18CD476F14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1981200"/>
            <a:ext cx="4667250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668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FA58253-9B2F-4863-828A-013B1E893E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221" y="1524001"/>
            <a:ext cx="7709619" cy="44964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D6F83AD-7345-4F8D-B545-1BA462C7EC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2054610"/>
            <a:ext cx="7010402" cy="45642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6B5B6F3-5F0F-4DDC-9297-492CB1CAC9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0"/>
            <a:ext cx="6587067" cy="1524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F3C740F-46B9-4EE7-9D61-84F908D4B363}"/>
              </a:ext>
            </a:extLst>
          </p:cNvPr>
          <p:cNvSpPr/>
          <p:nvPr/>
        </p:nvSpPr>
        <p:spPr>
          <a:xfrm>
            <a:off x="8305800" y="1828800"/>
            <a:ext cx="2155270" cy="110799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/>
            </a:solidFill>
          </a:ln>
        </p:spPr>
        <p:txBody>
          <a:bodyPr wrap="none">
            <a:spAutoFit/>
          </a:bodyPr>
          <a:lstStyle/>
          <a:p>
            <a:pPr algn="ctr"/>
            <a:r>
              <a:rPr lang="en-SG" sz="2400" b="1" dirty="0"/>
              <a:t>Animal Shelter</a:t>
            </a:r>
          </a:p>
          <a:p>
            <a:pPr algn="ctr"/>
            <a:r>
              <a:rPr lang="en-SG" sz="2400" dirty="0"/>
              <a:t>7,000 to 9,000 </a:t>
            </a:r>
          </a:p>
          <a:p>
            <a:pPr algn="ctr"/>
            <a:r>
              <a:rPr lang="en-SG" dirty="0"/>
              <a:t>animals each year</a:t>
            </a:r>
          </a:p>
        </p:txBody>
      </p:sp>
    </p:spTree>
    <p:extLst>
      <p:ext uri="{BB962C8B-B14F-4D97-AF65-F5344CB8AC3E}">
        <p14:creationId xmlns:p14="http://schemas.microsoft.com/office/powerpoint/2010/main" val="990796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rown and white dog looking at the camera&#10;&#10;Description automatically generated">
            <a:extLst>
              <a:ext uri="{FF2B5EF4-FFF2-40B4-BE49-F238E27FC236}">
                <a16:creationId xmlns:a16="http://schemas.microsoft.com/office/drawing/2014/main" id="{5E9741C9-E2DB-47EE-959B-E7D3A8B35D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9952" y="1556857"/>
            <a:ext cx="1655945" cy="2199687"/>
          </a:xfrm>
          <a:prstGeom prst="rect">
            <a:avLst/>
          </a:prstGeom>
        </p:spPr>
      </p:pic>
      <p:pic>
        <p:nvPicPr>
          <p:cNvPr id="7" name="Picture 6" descr="A brown and white dog looking at the camera&#10;&#10;Description automatically generated">
            <a:extLst>
              <a:ext uri="{FF2B5EF4-FFF2-40B4-BE49-F238E27FC236}">
                <a16:creationId xmlns:a16="http://schemas.microsoft.com/office/drawing/2014/main" id="{D4382E43-AE0C-4E1D-B8C2-E3A9F6D630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5547" y="1535654"/>
            <a:ext cx="1564519" cy="2199687"/>
          </a:xfrm>
          <a:prstGeom prst="rect">
            <a:avLst/>
          </a:prstGeom>
        </p:spPr>
      </p:pic>
      <p:pic>
        <p:nvPicPr>
          <p:cNvPr id="9" name="Picture 8" descr="A brown and white dog looking at the camera&#10;&#10;Description automatically generated">
            <a:extLst>
              <a:ext uri="{FF2B5EF4-FFF2-40B4-BE49-F238E27FC236}">
                <a16:creationId xmlns:a16="http://schemas.microsoft.com/office/drawing/2014/main" id="{2EDC7B83-2804-4C14-A611-5A457962C1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9750" y="1492218"/>
            <a:ext cx="1823077" cy="2242778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65F78404-C2AA-424B-BCC8-4003CA20674D}"/>
              </a:ext>
            </a:extLst>
          </p:cNvPr>
          <p:cNvSpPr txBox="1">
            <a:spLocks/>
          </p:cNvSpPr>
          <p:nvPr/>
        </p:nvSpPr>
        <p:spPr>
          <a:xfrm>
            <a:off x="2085855" y="381000"/>
            <a:ext cx="7132320" cy="5334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ct val="0"/>
              </a:spcBef>
              <a:buFont typeface="Arial" pitchFamily="34" charset="0"/>
              <a:buNone/>
              <a:defRPr sz="2550" kern="120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Classification results</a:t>
            </a:r>
          </a:p>
        </p:txBody>
      </p:sp>
      <p:pic>
        <p:nvPicPr>
          <p:cNvPr id="11" name="Picture 10" descr="A brown and white dog looking at the camera&#10;&#10;Description automatically generated">
            <a:extLst>
              <a:ext uri="{FF2B5EF4-FFF2-40B4-BE49-F238E27FC236}">
                <a16:creationId xmlns:a16="http://schemas.microsoft.com/office/drawing/2014/main" id="{722F80B4-A5FE-440F-A122-681D94D83E1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7492" y="1513764"/>
            <a:ext cx="1466458" cy="2199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504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rown and white dog looking at the camera&#10;&#10;Description automatically generated">
            <a:extLst>
              <a:ext uri="{FF2B5EF4-FFF2-40B4-BE49-F238E27FC236}">
                <a16:creationId xmlns:a16="http://schemas.microsoft.com/office/drawing/2014/main" id="{5E9741C9-E2DB-47EE-959B-E7D3A8B35D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9952" y="1556857"/>
            <a:ext cx="1655945" cy="2199687"/>
          </a:xfrm>
          <a:prstGeom prst="rect">
            <a:avLst/>
          </a:prstGeom>
        </p:spPr>
      </p:pic>
      <p:pic>
        <p:nvPicPr>
          <p:cNvPr id="5" name="Picture 4" descr="A brown and white dog looking at the camera&#10;&#10;Description automatically generated">
            <a:extLst>
              <a:ext uri="{FF2B5EF4-FFF2-40B4-BE49-F238E27FC236}">
                <a16:creationId xmlns:a16="http://schemas.microsoft.com/office/drawing/2014/main" id="{60706742-05C4-4639-BAE8-2F3013153F6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7492" y="1513764"/>
            <a:ext cx="1466458" cy="2199687"/>
          </a:xfrm>
          <a:prstGeom prst="rect">
            <a:avLst/>
          </a:prstGeom>
        </p:spPr>
      </p:pic>
      <p:pic>
        <p:nvPicPr>
          <p:cNvPr id="7" name="Picture 6" descr="A brown and white dog looking at the camera&#10;&#10;Description automatically generated">
            <a:extLst>
              <a:ext uri="{FF2B5EF4-FFF2-40B4-BE49-F238E27FC236}">
                <a16:creationId xmlns:a16="http://schemas.microsoft.com/office/drawing/2014/main" id="{D4382E43-AE0C-4E1D-B8C2-E3A9F6D630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5547" y="1535654"/>
            <a:ext cx="1564519" cy="2199687"/>
          </a:xfrm>
          <a:prstGeom prst="rect">
            <a:avLst/>
          </a:prstGeom>
        </p:spPr>
      </p:pic>
      <p:pic>
        <p:nvPicPr>
          <p:cNvPr id="9" name="Picture 8" descr="A brown and white dog looking at the camera&#10;&#10;Description automatically generated">
            <a:extLst>
              <a:ext uri="{FF2B5EF4-FFF2-40B4-BE49-F238E27FC236}">
                <a16:creationId xmlns:a16="http://schemas.microsoft.com/office/drawing/2014/main" id="{2EDC7B83-2804-4C14-A611-5A457962C1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9750" y="1492218"/>
            <a:ext cx="1823077" cy="2242778"/>
          </a:xfrm>
          <a:prstGeom prst="rect">
            <a:avLst/>
          </a:prstGeom>
        </p:spPr>
      </p:pic>
      <p:pic>
        <p:nvPicPr>
          <p:cNvPr id="11" name="Picture 10" descr="A dog standing next to a body of water&#10;&#10;Description automatically generated">
            <a:extLst>
              <a:ext uri="{FF2B5EF4-FFF2-40B4-BE49-F238E27FC236}">
                <a16:creationId xmlns:a16="http://schemas.microsoft.com/office/drawing/2014/main" id="{40E9A972-523C-45FC-A0C1-5A5B7E363A66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89" t="5487" r="13979" b="3158"/>
          <a:stretch/>
        </p:blipFill>
        <p:spPr>
          <a:xfrm>
            <a:off x="8210555" y="4150951"/>
            <a:ext cx="1880297" cy="1553130"/>
          </a:xfrm>
          <a:prstGeom prst="rect">
            <a:avLst/>
          </a:prstGeom>
        </p:spPr>
      </p:pic>
      <p:pic>
        <p:nvPicPr>
          <p:cNvPr id="13" name="Picture 12" descr="A brown and white dog looking at the camera&#10;&#10;Description automatically generated">
            <a:extLst>
              <a:ext uri="{FF2B5EF4-FFF2-40B4-BE49-F238E27FC236}">
                <a16:creationId xmlns:a16="http://schemas.microsoft.com/office/drawing/2014/main" id="{6CF1A4FA-C399-400C-93F3-6C1431520EA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5078" y="4626816"/>
            <a:ext cx="1552412" cy="978694"/>
          </a:xfrm>
          <a:prstGeom prst="rect">
            <a:avLst/>
          </a:prstGeom>
        </p:spPr>
      </p:pic>
      <p:pic>
        <p:nvPicPr>
          <p:cNvPr id="15" name="Picture 14" descr="A brown and white dog standing on grass&#10;&#10;Description automatically generated">
            <a:extLst>
              <a:ext uri="{FF2B5EF4-FFF2-40B4-BE49-F238E27FC236}">
                <a16:creationId xmlns:a16="http://schemas.microsoft.com/office/drawing/2014/main" id="{5C8873C8-94AB-4D1B-8E50-8416C4E3CD4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2917" y="4528249"/>
            <a:ext cx="1090008" cy="1175835"/>
          </a:xfrm>
          <a:prstGeom prst="rect">
            <a:avLst/>
          </a:prstGeom>
        </p:spPr>
      </p:pic>
      <p:pic>
        <p:nvPicPr>
          <p:cNvPr id="17" name="Picture 16" descr="A brown and white dog looking at the camera&#10;&#10;Description automatically generated">
            <a:extLst>
              <a:ext uri="{FF2B5EF4-FFF2-40B4-BE49-F238E27FC236}">
                <a16:creationId xmlns:a16="http://schemas.microsoft.com/office/drawing/2014/main" id="{CB1E2E10-E5CB-47D2-A82C-DDAEF05CB174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4893" y="4282982"/>
            <a:ext cx="1692279" cy="144353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929BCBC5-14AD-4E30-B829-C8F7A5669E5D}"/>
              </a:ext>
            </a:extLst>
          </p:cNvPr>
          <p:cNvSpPr/>
          <p:nvPr/>
        </p:nvSpPr>
        <p:spPr>
          <a:xfrm>
            <a:off x="2301672" y="4042407"/>
            <a:ext cx="1372492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500" dirty="0">
                <a:latin typeface="Arial" panose="020B0604020202020204" pitchFamily="34" charset="0"/>
                <a:cs typeface="Arial" panose="020B0604020202020204" pitchFamily="34" charset="0"/>
              </a:rPr>
              <a:t>Basset 79.6%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43D191B-7141-46FD-A6E1-63AD79B90C95}"/>
              </a:ext>
            </a:extLst>
          </p:cNvPr>
          <p:cNvSpPr/>
          <p:nvPr/>
        </p:nvSpPr>
        <p:spPr>
          <a:xfrm>
            <a:off x="4378310" y="3982901"/>
            <a:ext cx="1385316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500" dirty="0">
                <a:latin typeface="Arial" panose="020B0604020202020204" pitchFamily="34" charset="0"/>
                <a:cs typeface="Arial" panose="020B0604020202020204" pitchFamily="34" charset="0"/>
              </a:rPr>
              <a:t>Beagle 56.5%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213EBD7-63EE-4287-A40C-0834DA4BA2B2}"/>
              </a:ext>
            </a:extLst>
          </p:cNvPr>
          <p:cNvSpPr/>
          <p:nvPr/>
        </p:nvSpPr>
        <p:spPr>
          <a:xfrm>
            <a:off x="5904286" y="3837249"/>
            <a:ext cx="2263761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500" dirty="0">
                <a:latin typeface="Arial" panose="020B0604020202020204" pitchFamily="34" charset="0"/>
                <a:cs typeface="Arial" panose="020B0604020202020204" pitchFamily="34" charset="0"/>
              </a:rPr>
              <a:t>English foxhound 48.4%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735C8AF-9CCF-4F95-8EE7-3A8AF31AC57F}"/>
              </a:ext>
            </a:extLst>
          </p:cNvPr>
          <p:cNvSpPr/>
          <p:nvPr/>
        </p:nvSpPr>
        <p:spPr>
          <a:xfrm>
            <a:off x="8176998" y="3800748"/>
            <a:ext cx="1966500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500" dirty="0">
                <a:latin typeface="Arial" panose="020B0604020202020204" pitchFamily="34" charset="0"/>
                <a:cs typeface="Arial" panose="020B0604020202020204" pitchFamily="34" charset="0"/>
              </a:rPr>
              <a:t>Walker hound 51.4%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D070A2BE-4D8A-43E5-B291-DB276AC08C0D}"/>
              </a:ext>
            </a:extLst>
          </p:cNvPr>
          <p:cNvSpPr txBox="1">
            <a:spLocks/>
          </p:cNvSpPr>
          <p:nvPr/>
        </p:nvSpPr>
        <p:spPr>
          <a:xfrm>
            <a:off x="2085855" y="381000"/>
            <a:ext cx="7132320" cy="5334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ct val="0"/>
              </a:spcBef>
              <a:buFont typeface="Arial" pitchFamily="34" charset="0"/>
              <a:buNone/>
              <a:defRPr sz="2550" kern="120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Classification results</a:t>
            </a:r>
          </a:p>
        </p:txBody>
      </p:sp>
    </p:spTree>
    <p:extLst>
      <p:ext uri="{BB962C8B-B14F-4D97-AF65-F5344CB8AC3E}">
        <p14:creationId xmlns:p14="http://schemas.microsoft.com/office/powerpoint/2010/main" val="1539294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at that is looking at the camera&#10;&#10;Description automatically generated">
            <a:extLst>
              <a:ext uri="{FF2B5EF4-FFF2-40B4-BE49-F238E27FC236}">
                <a16:creationId xmlns:a16="http://schemas.microsoft.com/office/drawing/2014/main" id="{CAD59865-9787-47EE-B606-2A376FAACA6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03" r="9258"/>
          <a:stretch/>
        </p:blipFill>
        <p:spPr>
          <a:xfrm>
            <a:off x="5035290" y="1795638"/>
            <a:ext cx="2253637" cy="1840533"/>
          </a:xfrm>
          <a:prstGeom prst="rect">
            <a:avLst/>
          </a:prstGeom>
        </p:spPr>
      </p:pic>
      <p:pic>
        <p:nvPicPr>
          <p:cNvPr id="3" name="Picture 2" descr="A cat that is looking at the camera&#10;&#10;Description automatically generated">
            <a:extLst>
              <a:ext uri="{FF2B5EF4-FFF2-40B4-BE49-F238E27FC236}">
                <a16:creationId xmlns:a16="http://schemas.microsoft.com/office/drawing/2014/main" id="{F8E3EC01-A8D6-4A67-985F-67316966A5A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67"/>
          <a:stretch/>
        </p:blipFill>
        <p:spPr>
          <a:xfrm>
            <a:off x="6997672" y="3272197"/>
            <a:ext cx="1577857" cy="1225522"/>
          </a:xfrm>
          <a:prstGeom prst="rect">
            <a:avLst/>
          </a:prstGeom>
        </p:spPr>
      </p:pic>
      <p:pic>
        <p:nvPicPr>
          <p:cNvPr id="5" name="Picture 4" descr="A cat sitting on the grass&#10;&#10;Description automatically generated">
            <a:extLst>
              <a:ext uri="{FF2B5EF4-FFF2-40B4-BE49-F238E27FC236}">
                <a16:creationId xmlns:a16="http://schemas.microsoft.com/office/drawing/2014/main" id="{DEA8EF14-2088-4CBB-83B4-4012D5B8388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11" r="14973"/>
          <a:stretch/>
        </p:blipFill>
        <p:spPr>
          <a:xfrm>
            <a:off x="8600318" y="2088141"/>
            <a:ext cx="1707130" cy="1548029"/>
          </a:xfrm>
          <a:prstGeom prst="rect">
            <a:avLst/>
          </a:prstGeom>
        </p:spPr>
      </p:pic>
      <p:pic>
        <p:nvPicPr>
          <p:cNvPr id="7" name="Picture 6" descr="A cat that is looking at the camera&#10;&#10;Description automatically generated">
            <a:extLst>
              <a:ext uri="{FF2B5EF4-FFF2-40B4-BE49-F238E27FC236}">
                <a16:creationId xmlns:a16="http://schemas.microsoft.com/office/drawing/2014/main" id="{16E73612-4FC9-4A80-A51B-292724B1E96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872" y="2015892"/>
            <a:ext cx="1562128" cy="1523840"/>
          </a:xfrm>
          <a:prstGeom prst="rect">
            <a:avLst/>
          </a:prstGeom>
        </p:spPr>
      </p:pic>
      <p:pic>
        <p:nvPicPr>
          <p:cNvPr id="9" name="Picture 8" descr="A white cat with its mouth open&#10;&#10;Description automatically generated">
            <a:extLst>
              <a:ext uri="{FF2B5EF4-FFF2-40B4-BE49-F238E27FC236}">
                <a16:creationId xmlns:a16="http://schemas.microsoft.com/office/drawing/2014/main" id="{FE5A4587-88E0-4C3D-9A55-32AB76014C0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2910" y="2715874"/>
            <a:ext cx="1548789" cy="1781846"/>
          </a:xfrm>
          <a:prstGeom prst="rect">
            <a:avLst/>
          </a:prstGeom>
        </p:spPr>
      </p:pic>
      <p:sp>
        <p:nvSpPr>
          <p:cNvPr id="20" name="Title 1">
            <a:extLst>
              <a:ext uri="{FF2B5EF4-FFF2-40B4-BE49-F238E27FC236}">
                <a16:creationId xmlns:a16="http://schemas.microsoft.com/office/drawing/2014/main" id="{9C0B4A40-626A-44A1-8D6F-30C2D39424C1}"/>
              </a:ext>
            </a:extLst>
          </p:cNvPr>
          <p:cNvSpPr txBox="1">
            <a:spLocks/>
          </p:cNvSpPr>
          <p:nvPr/>
        </p:nvSpPr>
        <p:spPr>
          <a:xfrm>
            <a:off x="2085855" y="381000"/>
            <a:ext cx="7132320" cy="5334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ct val="0"/>
              </a:spcBef>
              <a:buFont typeface="Arial" pitchFamily="34" charset="0"/>
              <a:buNone/>
              <a:defRPr sz="2550" kern="120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Classification results</a:t>
            </a:r>
          </a:p>
        </p:txBody>
      </p:sp>
    </p:spTree>
    <p:extLst>
      <p:ext uri="{BB962C8B-B14F-4D97-AF65-F5344CB8AC3E}">
        <p14:creationId xmlns:p14="http://schemas.microsoft.com/office/powerpoint/2010/main" val="363832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at that is looking at the camera&#10;&#10;Description automatically generated">
            <a:extLst>
              <a:ext uri="{FF2B5EF4-FFF2-40B4-BE49-F238E27FC236}">
                <a16:creationId xmlns:a16="http://schemas.microsoft.com/office/drawing/2014/main" id="{CAD59865-9787-47EE-B606-2A376FAACA6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03" r="9258"/>
          <a:stretch/>
        </p:blipFill>
        <p:spPr>
          <a:xfrm>
            <a:off x="5035290" y="1795638"/>
            <a:ext cx="2253637" cy="1840533"/>
          </a:xfrm>
          <a:prstGeom prst="rect">
            <a:avLst/>
          </a:prstGeom>
        </p:spPr>
      </p:pic>
      <p:pic>
        <p:nvPicPr>
          <p:cNvPr id="3" name="Picture 2" descr="A cat that is looking at the camera&#10;&#10;Description automatically generated">
            <a:extLst>
              <a:ext uri="{FF2B5EF4-FFF2-40B4-BE49-F238E27FC236}">
                <a16:creationId xmlns:a16="http://schemas.microsoft.com/office/drawing/2014/main" id="{F8E3EC01-A8D6-4A67-985F-67316966A5A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67"/>
          <a:stretch/>
        </p:blipFill>
        <p:spPr>
          <a:xfrm>
            <a:off x="6997672" y="3272197"/>
            <a:ext cx="1577857" cy="1225522"/>
          </a:xfrm>
          <a:prstGeom prst="rect">
            <a:avLst/>
          </a:prstGeom>
        </p:spPr>
      </p:pic>
      <p:pic>
        <p:nvPicPr>
          <p:cNvPr id="5" name="Picture 4" descr="A cat sitting on the grass&#10;&#10;Description automatically generated">
            <a:extLst>
              <a:ext uri="{FF2B5EF4-FFF2-40B4-BE49-F238E27FC236}">
                <a16:creationId xmlns:a16="http://schemas.microsoft.com/office/drawing/2014/main" id="{DEA8EF14-2088-4CBB-83B4-4012D5B8388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11" r="14973"/>
          <a:stretch/>
        </p:blipFill>
        <p:spPr>
          <a:xfrm>
            <a:off x="8600318" y="2088141"/>
            <a:ext cx="1707130" cy="1548029"/>
          </a:xfrm>
          <a:prstGeom prst="rect">
            <a:avLst/>
          </a:prstGeom>
        </p:spPr>
      </p:pic>
      <p:pic>
        <p:nvPicPr>
          <p:cNvPr id="7" name="Picture 6" descr="A cat that is looking at the camera&#10;&#10;Description automatically generated">
            <a:extLst>
              <a:ext uri="{FF2B5EF4-FFF2-40B4-BE49-F238E27FC236}">
                <a16:creationId xmlns:a16="http://schemas.microsoft.com/office/drawing/2014/main" id="{16E73612-4FC9-4A80-A51B-292724B1E96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872" y="2015892"/>
            <a:ext cx="1562128" cy="1523840"/>
          </a:xfrm>
          <a:prstGeom prst="rect">
            <a:avLst/>
          </a:prstGeom>
        </p:spPr>
      </p:pic>
      <p:pic>
        <p:nvPicPr>
          <p:cNvPr id="9" name="Picture 8" descr="A white cat with its mouth open&#10;&#10;Description automatically generated">
            <a:extLst>
              <a:ext uri="{FF2B5EF4-FFF2-40B4-BE49-F238E27FC236}">
                <a16:creationId xmlns:a16="http://schemas.microsoft.com/office/drawing/2014/main" id="{FE5A4587-88E0-4C3D-9A55-32AB76014C0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2910" y="2715874"/>
            <a:ext cx="1548789" cy="178184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17C1A3C4-3CE8-4066-B907-91B9EF3A0881}"/>
              </a:ext>
            </a:extLst>
          </p:cNvPr>
          <p:cNvSpPr/>
          <p:nvPr/>
        </p:nvSpPr>
        <p:spPr>
          <a:xfrm>
            <a:off x="1706841" y="1614873"/>
            <a:ext cx="195277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600" dirty="0">
                <a:latin typeface="Arial" panose="020B0604020202020204" pitchFamily="34" charset="0"/>
                <a:cs typeface="Arial" panose="020B0604020202020204" pitchFamily="34" charset="0"/>
              </a:rPr>
              <a:t>Egyptian cat 77.3%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3FB6578-9C7E-4B55-B102-E29622865970}"/>
              </a:ext>
            </a:extLst>
          </p:cNvPr>
          <p:cNvSpPr/>
          <p:nvPr/>
        </p:nvSpPr>
        <p:spPr>
          <a:xfrm>
            <a:off x="3307602" y="4591124"/>
            <a:ext cx="185018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600" dirty="0">
                <a:latin typeface="Arial" panose="020B0604020202020204" pitchFamily="34" charset="0"/>
                <a:cs typeface="Arial" panose="020B0604020202020204" pitchFamily="34" charset="0"/>
              </a:rPr>
              <a:t>Persian cat 94.9%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EC82CFD-FFCA-4B81-B33E-14A0BF67D1A9}"/>
              </a:ext>
            </a:extLst>
          </p:cNvPr>
          <p:cNvSpPr/>
          <p:nvPr/>
        </p:nvSpPr>
        <p:spPr>
          <a:xfrm>
            <a:off x="5185718" y="1389667"/>
            <a:ext cx="195277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600" dirty="0">
                <a:latin typeface="Arial" panose="020B0604020202020204" pitchFamily="34" charset="0"/>
                <a:cs typeface="Arial" panose="020B0604020202020204" pitchFamily="34" charset="0"/>
              </a:rPr>
              <a:t>Siamese cat 99.9%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A3AEB74-52A3-4C46-8643-CB217B72C91F}"/>
              </a:ext>
            </a:extLst>
          </p:cNvPr>
          <p:cNvSpPr/>
          <p:nvPr/>
        </p:nvSpPr>
        <p:spPr>
          <a:xfrm>
            <a:off x="6935405" y="4565135"/>
            <a:ext cx="170238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600" dirty="0">
                <a:latin typeface="Arial" panose="020B0604020202020204" pitchFamily="34" charset="0"/>
                <a:cs typeface="Arial" panose="020B0604020202020204" pitchFamily="34" charset="0"/>
              </a:rPr>
              <a:t>Tabby cat 68.4%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061BABB-4895-40A9-8297-43EA9F1354A0}"/>
              </a:ext>
            </a:extLst>
          </p:cNvPr>
          <p:cNvSpPr/>
          <p:nvPr/>
        </p:nvSpPr>
        <p:spPr>
          <a:xfrm>
            <a:off x="8646419" y="1701846"/>
            <a:ext cx="161492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600" dirty="0">
                <a:latin typeface="Arial" panose="020B0604020202020204" pitchFamily="34" charset="0"/>
                <a:cs typeface="Arial" panose="020B0604020202020204" pitchFamily="34" charset="0"/>
              </a:rPr>
              <a:t>Tiger cat 36.2%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9EC64BDF-3CCF-427C-A698-B0665C7C0CC5}"/>
              </a:ext>
            </a:extLst>
          </p:cNvPr>
          <p:cNvSpPr txBox="1">
            <a:spLocks/>
          </p:cNvSpPr>
          <p:nvPr/>
        </p:nvSpPr>
        <p:spPr>
          <a:xfrm>
            <a:off x="2085855" y="381000"/>
            <a:ext cx="7132320" cy="5334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ct val="0"/>
              </a:spcBef>
              <a:buFont typeface="Arial" pitchFamily="34" charset="0"/>
              <a:buNone/>
              <a:defRPr sz="2550" kern="120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Classification results</a:t>
            </a:r>
          </a:p>
        </p:txBody>
      </p:sp>
    </p:spTree>
    <p:extLst>
      <p:ext uri="{BB962C8B-B14F-4D97-AF65-F5344CB8AC3E}">
        <p14:creationId xmlns:p14="http://schemas.microsoft.com/office/powerpoint/2010/main" val="3963508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bird&#10;&#10;Description automatically generated">
            <a:extLst>
              <a:ext uri="{FF2B5EF4-FFF2-40B4-BE49-F238E27FC236}">
                <a16:creationId xmlns:a16="http://schemas.microsoft.com/office/drawing/2014/main" id="{445D0CBE-DF67-462B-968F-8FA2222830C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757" y="572997"/>
            <a:ext cx="1443818" cy="1419464"/>
          </a:xfrm>
          <a:prstGeom prst="rect">
            <a:avLst/>
          </a:prstGeom>
        </p:spPr>
      </p:pic>
      <p:pic>
        <p:nvPicPr>
          <p:cNvPr id="6" name="Picture 5" descr="A bird standing on a dry grass field&#10;&#10;Description automatically generated">
            <a:extLst>
              <a:ext uri="{FF2B5EF4-FFF2-40B4-BE49-F238E27FC236}">
                <a16:creationId xmlns:a16="http://schemas.microsoft.com/office/drawing/2014/main" id="{11047303-8068-4483-B33E-21E6454F5C5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6122" y="618446"/>
            <a:ext cx="1443819" cy="1271587"/>
          </a:xfrm>
          <a:prstGeom prst="rect">
            <a:avLst/>
          </a:prstGeom>
        </p:spPr>
      </p:pic>
      <p:pic>
        <p:nvPicPr>
          <p:cNvPr id="8" name="Picture 7" descr="A black bird standing in the grass&#10;&#10;Description automatically generated">
            <a:extLst>
              <a:ext uri="{FF2B5EF4-FFF2-40B4-BE49-F238E27FC236}">
                <a16:creationId xmlns:a16="http://schemas.microsoft.com/office/drawing/2014/main" id="{7EE81033-6BF1-4BFB-9430-C71B6FAABA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0117" y="653592"/>
            <a:ext cx="1610000" cy="1209676"/>
          </a:xfrm>
          <a:prstGeom prst="rect">
            <a:avLst/>
          </a:prstGeom>
        </p:spPr>
      </p:pic>
      <p:pic>
        <p:nvPicPr>
          <p:cNvPr id="10" name="Picture 9" descr="A small bird perched on a branch&#10;&#10;Description automatically generated">
            <a:extLst>
              <a:ext uri="{FF2B5EF4-FFF2-40B4-BE49-F238E27FC236}">
                <a16:creationId xmlns:a16="http://schemas.microsoft.com/office/drawing/2014/main" id="{667F54C4-CAAF-4B77-88B3-DE275E2C642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9154" y="1970998"/>
            <a:ext cx="1344913" cy="1569918"/>
          </a:xfrm>
          <a:prstGeom prst="rect">
            <a:avLst/>
          </a:prstGeom>
        </p:spPr>
      </p:pic>
      <p:pic>
        <p:nvPicPr>
          <p:cNvPr id="12" name="Picture 11" descr="A small bird perched on a branch&#10;&#10;Description automatically generated">
            <a:extLst>
              <a:ext uri="{FF2B5EF4-FFF2-40B4-BE49-F238E27FC236}">
                <a16:creationId xmlns:a16="http://schemas.microsoft.com/office/drawing/2014/main" id="{B23306C1-AFF2-42B5-87D7-484B34B4F1C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0793" y="2739866"/>
            <a:ext cx="1680199" cy="1151993"/>
          </a:xfrm>
          <a:prstGeom prst="rect">
            <a:avLst/>
          </a:prstGeom>
        </p:spPr>
      </p:pic>
      <p:pic>
        <p:nvPicPr>
          <p:cNvPr id="14" name="Picture 13" descr="A small bird perched on a tree branch&#10;&#10;Description automatically generated">
            <a:extLst>
              <a:ext uri="{FF2B5EF4-FFF2-40B4-BE49-F238E27FC236}">
                <a16:creationId xmlns:a16="http://schemas.microsoft.com/office/drawing/2014/main" id="{443183B4-CEB7-480D-98E4-FA14152035B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7718" y="2440766"/>
            <a:ext cx="1611667" cy="1541303"/>
          </a:xfrm>
          <a:prstGeom prst="rect">
            <a:avLst/>
          </a:prstGeom>
        </p:spPr>
      </p:pic>
      <p:pic>
        <p:nvPicPr>
          <p:cNvPr id="16" name="Picture 15" descr="A colorful bird perched on a branch&#10;&#10;Description automatically generated">
            <a:extLst>
              <a:ext uri="{FF2B5EF4-FFF2-40B4-BE49-F238E27FC236}">
                <a16:creationId xmlns:a16="http://schemas.microsoft.com/office/drawing/2014/main" id="{BB2978BC-6790-4554-91EC-1ED4712BD06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5709" y="2341786"/>
            <a:ext cx="1632462" cy="1466850"/>
          </a:xfrm>
          <a:prstGeom prst="rect">
            <a:avLst/>
          </a:prstGeom>
        </p:spPr>
      </p:pic>
      <p:pic>
        <p:nvPicPr>
          <p:cNvPr id="18" name="Picture 17" descr="A bird perched on a tree branch&#10;&#10;Description automatically generated">
            <a:extLst>
              <a:ext uri="{FF2B5EF4-FFF2-40B4-BE49-F238E27FC236}">
                <a16:creationId xmlns:a16="http://schemas.microsoft.com/office/drawing/2014/main" id="{AD72E6EF-66A5-4395-BA2C-703D89A5DE5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033" y="4020915"/>
            <a:ext cx="1276350" cy="1914525"/>
          </a:xfrm>
          <a:prstGeom prst="rect">
            <a:avLst/>
          </a:prstGeom>
        </p:spPr>
      </p:pic>
      <p:pic>
        <p:nvPicPr>
          <p:cNvPr id="20" name="Picture 19" descr="A bird sitting on a branch&#10;&#10;Description automatically generated">
            <a:extLst>
              <a:ext uri="{FF2B5EF4-FFF2-40B4-BE49-F238E27FC236}">
                <a16:creationId xmlns:a16="http://schemas.microsoft.com/office/drawing/2014/main" id="{1D69FBA4-497C-4B7B-9CA3-FDE9A91FF803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3736" y="4601939"/>
            <a:ext cx="1344865" cy="1333500"/>
          </a:xfrm>
          <a:prstGeom prst="rect">
            <a:avLst/>
          </a:prstGeom>
        </p:spPr>
      </p:pic>
      <p:pic>
        <p:nvPicPr>
          <p:cNvPr id="22" name="Picture 21" descr="A small blue bird perched on a branch&#10;&#10;Description automatically generated">
            <a:extLst>
              <a:ext uri="{FF2B5EF4-FFF2-40B4-BE49-F238E27FC236}">
                <a16:creationId xmlns:a16="http://schemas.microsoft.com/office/drawing/2014/main" id="{26AF0CDA-F2D7-4E4B-92B5-AB8F0236EE8D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6843" y="4645852"/>
            <a:ext cx="1778000" cy="1333500"/>
          </a:xfrm>
          <a:prstGeom prst="rect">
            <a:avLst/>
          </a:prstGeom>
        </p:spPr>
      </p:pic>
      <p:pic>
        <p:nvPicPr>
          <p:cNvPr id="24" name="Picture 23" descr="A black gray and white bird sitting on a wooden post&#10;&#10;Description automatically generated">
            <a:extLst>
              <a:ext uri="{FF2B5EF4-FFF2-40B4-BE49-F238E27FC236}">
                <a16:creationId xmlns:a16="http://schemas.microsoft.com/office/drawing/2014/main" id="{6AD73195-E6A8-4D8B-8F8B-8A1E28E5527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6787" y="4662285"/>
            <a:ext cx="1636549" cy="1214437"/>
          </a:xfrm>
          <a:prstGeom prst="rect">
            <a:avLst/>
          </a:prstGeom>
        </p:spPr>
      </p:pic>
      <p:pic>
        <p:nvPicPr>
          <p:cNvPr id="43" name="Picture 42" descr="A close up of a bird&#10;&#10;Description automatically generated">
            <a:extLst>
              <a:ext uri="{FF2B5EF4-FFF2-40B4-BE49-F238E27FC236}">
                <a16:creationId xmlns:a16="http://schemas.microsoft.com/office/drawing/2014/main" id="{9D7623C7-BE20-44A7-9CD3-69691610CB72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9399" y="4495800"/>
            <a:ext cx="1167926" cy="1393114"/>
          </a:xfrm>
          <a:prstGeom prst="rect">
            <a:avLst/>
          </a:prstGeom>
        </p:spPr>
      </p:pic>
      <p:sp>
        <p:nvSpPr>
          <p:cNvPr id="42" name="Title 1">
            <a:extLst>
              <a:ext uri="{FF2B5EF4-FFF2-40B4-BE49-F238E27FC236}">
                <a16:creationId xmlns:a16="http://schemas.microsoft.com/office/drawing/2014/main" id="{87571861-C1AF-4E00-805B-73E101439481}"/>
              </a:ext>
            </a:extLst>
          </p:cNvPr>
          <p:cNvSpPr txBox="1">
            <a:spLocks/>
          </p:cNvSpPr>
          <p:nvPr/>
        </p:nvSpPr>
        <p:spPr>
          <a:xfrm>
            <a:off x="1219200" y="381000"/>
            <a:ext cx="7998975" cy="5334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ct val="0"/>
              </a:spcBef>
              <a:buFont typeface="Arial" pitchFamily="34" charset="0"/>
              <a:buNone/>
              <a:defRPr sz="2550" kern="120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Classification results</a:t>
            </a:r>
          </a:p>
        </p:txBody>
      </p:sp>
    </p:spTree>
    <p:extLst>
      <p:ext uri="{BB962C8B-B14F-4D97-AF65-F5344CB8AC3E}">
        <p14:creationId xmlns:p14="http://schemas.microsoft.com/office/powerpoint/2010/main" val="4132838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bird&#10;&#10;Description automatically generated">
            <a:extLst>
              <a:ext uri="{FF2B5EF4-FFF2-40B4-BE49-F238E27FC236}">
                <a16:creationId xmlns:a16="http://schemas.microsoft.com/office/drawing/2014/main" id="{445D0CBE-DF67-462B-968F-8FA2222830C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757" y="572997"/>
            <a:ext cx="1443818" cy="1419464"/>
          </a:xfrm>
          <a:prstGeom prst="rect">
            <a:avLst/>
          </a:prstGeom>
        </p:spPr>
      </p:pic>
      <p:pic>
        <p:nvPicPr>
          <p:cNvPr id="6" name="Picture 5" descr="A bird standing on a dry grass field&#10;&#10;Description automatically generated">
            <a:extLst>
              <a:ext uri="{FF2B5EF4-FFF2-40B4-BE49-F238E27FC236}">
                <a16:creationId xmlns:a16="http://schemas.microsoft.com/office/drawing/2014/main" id="{11047303-8068-4483-B33E-21E6454F5C5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6122" y="618446"/>
            <a:ext cx="1443819" cy="1271587"/>
          </a:xfrm>
          <a:prstGeom prst="rect">
            <a:avLst/>
          </a:prstGeom>
        </p:spPr>
      </p:pic>
      <p:pic>
        <p:nvPicPr>
          <p:cNvPr id="8" name="Picture 7" descr="A black bird standing in the grass&#10;&#10;Description automatically generated">
            <a:extLst>
              <a:ext uri="{FF2B5EF4-FFF2-40B4-BE49-F238E27FC236}">
                <a16:creationId xmlns:a16="http://schemas.microsoft.com/office/drawing/2014/main" id="{7EE81033-6BF1-4BFB-9430-C71B6FAABA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0117" y="653592"/>
            <a:ext cx="1610000" cy="1209676"/>
          </a:xfrm>
          <a:prstGeom prst="rect">
            <a:avLst/>
          </a:prstGeom>
        </p:spPr>
      </p:pic>
      <p:pic>
        <p:nvPicPr>
          <p:cNvPr id="10" name="Picture 9" descr="A small bird perched on a branch&#10;&#10;Description automatically generated">
            <a:extLst>
              <a:ext uri="{FF2B5EF4-FFF2-40B4-BE49-F238E27FC236}">
                <a16:creationId xmlns:a16="http://schemas.microsoft.com/office/drawing/2014/main" id="{667F54C4-CAAF-4B77-88B3-DE275E2C642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9154" y="1970998"/>
            <a:ext cx="1344913" cy="1569918"/>
          </a:xfrm>
          <a:prstGeom prst="rect">
            <a:avLst/>
          </a:prstGeom>
        </p:spPr>
      </p:pic>
      <p:pic>
        <p:nvPicPr>
          <p:cNvPr id="12" name="Picture 11" descr="A small bird perched on a branch&#10;&#10;Description automatically generated">
            <a:extLst>
              <a:ext uri="{FF2B5EF4-FFF2-40B4-BE49-F238E27FC236}">
                <a16:creationId xmlns:a16="http://schemas.microsoft.com/office/drawing/2014/main" id="{B23306C1-AFF2-42B5-87D7-484B34B4F1C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0793" y="2739866"/>
            <a:ext cx="1680199" cy="1151993"/>
          </a:xfrm>
          <a:prstGeom prst="rect">
            <a:avLst/>
          </a:prstGeom>
        </p:spPr>
      </p:pic>
      <p:pic>
        <p:nvPicPr>
          <p:cNvPr id="14" name="Picture 13" descr="A small bird perched on a tree branch&#10;&#10;Description automatically generated">
            <a:extLst>
              <a:ext uri="{FF2B5EF4-FFF2-40B4-BE49-F238E27FC236}">
                <a16:creationId xmlns:a16="http://schemas.microsoft.com/office/drawing/2014/main" id="{443183B4-CEB7-480D-98E4-FA14152035B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7718" y="2440766"/>
            <a:ext cx="1611667" cy="1541303"/>
          </a:xfrm>
          <a:prstGeom prst="rect">
            <a:avLst/>
          </a:prstGeom>
        </p:spPr>
      </p:pic>
      <p:pic>
        <p:nvPicPr>
          <p:cNvPr id="16" name="Picture 15" descr="A colorful bird perched on a branch&#10;&#10;Description automatically generated">
            <a:extLst>
              <a:ext uri="{FF2B5EF4-FFF2-40B4-BE49-F238E27FC236}">
                <a16:creationId xmlns:a16="http://schemas.microsoft.com/office/drawing/2014/main" id="{BB2978BC-6790-4554-91EC-1ED4712BD06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5709" y="2341786"/>
            <a:ext cx="1632462" cy="1466850"/>
          </a:xfrm>
          <a:prstGeom prst="rect">
            <a:avLst/>
          </a:prstGeom>
        </p:spPr>
      </p:pic>
      <p:pic>
        <p:nvPicPr>
          <p:cNvPr id="18" name="Picture 17" descr="A bird perched on a tree branch&#10;&#10;Description automatically generated">
            <a:extLst>
              <a:ext uri="{FF2B5EF4-FFF2-40B4-BE49-F238E27FC236}">
                <a16:creationId xmlns:a16="http://schemas.microsoft.com/office/drawing/2014/main" id="{AD72E6EF-66A5-4395-BA2C-703D89A5DE5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033" y="4020915"/>
            <a:ext cx="1276350" cy="1914525"/>
          </a:xfrm>
          <a:prstGeom prst="rect">
            <a:avLst/>
          </a:prstGeom>
        </p:spPr>
      </p:pic>
      <p:pic>
        <p:nvPicPr>
          <p:cNvPr id="20" name="Picture 19" descr="A bird sitting on a branch&#10;&#10;Description automatically generated">
            <a:extLst>
              <a:ext uri="{FF2B5EF4-FFF2-40B4-BE49-F238E27FC236}">
                <a16:creationId xmlns:a16="http://schemas.microsoft.com/office/drawing/2014/main" id="{1D69FBA4-497C-4B7B-9CA3-FDE9A91FF803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3736" y="4601939"/>
            <a:ext cx="1344865" cy="1333500"/>
          </a:xfrm>
          <a:prstGeom prst="rect">
            <a:avLst/>
          </a:prstGeom>
        </p:spPr>
      </p:pic>
      <p:pic>
        <p:nvPicPr>
          <p:cNvPr id="22" name="Picture 21" descr="A small blue bird perched on a branch&#10;&#10;Description automatically generated">
            <a:extLst>
              <a:ext uri="{FF2B5EF4-FFF2-40B4-BE49-F238E27FC236}">
                <a16:creationId xmlns:a16="http://schemas.microsoft.com/office/drawing/2014/main" id="{26AF0CDA-F2D7-4E4B-92B5-AB8F0236EE8D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6843" y="4645852"/>
            <a:ext cx="1778000" cy="1333500"/>
          </a:xfrm>
          <a:prstGeom prst="rect">
            <a:avLst/>
          </a:prstGeom>
        </p:spPr>
      </p:pic>
      <p:pic>
        <p:nvPicPr>
          <p:cNvPr id="24" name="Picture 23" descr="A black gray and white bird sitting on a wooden post&#10;&#10;Description automatically generated">
            <a:extLst>
              <a:ext uri="{FF2B5EF4-FFF2-40B4-BE49-F238E27FC236}">
                <a16:creationId xmlns:a16="http://schemas.microsoft.com/office/drawing/2014/main" id="{6AD73195-E6A8-4D8B-8F8B-8A1E28E5527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6787" y="4662285"/>
            <a:ext cx="1636549" cy="1214437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E58FC899-63A7-4318-A33C-784D9A8D3A6D}"/>
              </a:ext>
            </a:extLst>
          </p:cNvPr>
          <p:cNvSpPr/>
          <p:nvPr/>
        </p:nvSpPr>
        <p:spPr>
          <a:xfrm>
            <a:off x="4946690" y="2041705"/>
            <a:ext cx="1616148" cy="3154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450" dirty="0">
                <a:latin typeface="Arial" panose="020B0604020202020204" pitchFamily="34" charset="0"/>
                <a:cs typeface="Arial" panose="020B0604020202020204" pitchFamily="34" charset="0"/>
              </a:rPr>
              <a:t>Ptarmigan 99.9%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73DAAC5-19C9-4630-8C5F-0BAE3AEF0523}"/>
              </a:ext>
            </a:extLst>
          </p:cNvPr>
          <p:cNvSpPr/>
          <p:nvPr/>
        </p:nvSpPr>
        <p:spPr>
          <a:xfrm>
            <a:off x="6997561" y="1968627"/>
            <a:ext cx="1200970" cy="3154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450" dirty="0">
                <a:latin typeface="Arial" panose="020B0604020202020204" pitchFamily="34" charset="0"/>
                <a:cs typeface="Arial" panose="020B0604020202020204" pitchFamily="34" charset="0"/>
              </a:rPr>
              <a:t>Quail 99.6%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79CF74A-9508-46A4-BE1F-6E883F0410BB}"/>
              </a:ext>
            </a:extLst>
          </p:cNvPr>
          <p:cNvSpPr/>
          <p:nvPr/>
        </p:nvSpPr>
        <p:spPr>
          <a:xfrm>
            <a:off x="8620165" y="1904377"/>
            <a:ext cx="1843774" cy="3154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450" dirty="0">
                <a:latin typeface="Arial" panose="020B0604020202020204" pitchFamily="34" charset="0"/>
                <a:cs typeface="Arial" panose="020B0604020202020204" pitchFamily="34" charset="0"/>
              </a:rPr>
              <a:t>Black grouse 99.9%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81A4DAA-F0BA-4F5A-9E7C-65FC45C19283}"/>
              </a:ext>
            </a:extLst>
          </p:cNvPr>
          <p:cNvSpPr/>
          <p:nvPr/>
        </p:nvSpPr>
        <p:spPr>
          <a:xfrm>
            <a:off x="8766110" y="3844661"/>
            <a:ext cx="1553630" cy="3154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450" dirty="0">
                <a:latin typeface="Arial" panose="020B0604020202020204" pitchFamily="34" charset="0"/>
                <a:cs typeface="Arial" panose="020B0604020202020204" pitchFamily="34" charset="0"/>
              </a:rPr>
              <a:t>Goldfinch 99.9%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8A8D58A-2655-46EF-81E1-FAD07117B9AD}"/>
              </a:ext>
            </a:extLst>
          </p:cNvPr>
          <p:cNvSpPr/>
          <p:nvPr/>
        </p:nvSpPr>
        <p:spPr>
          <a:xfrm>
            <a:off x="6930235" y="4044672"/>
            <a:ext cx="1346844" cy="3154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450" dirty="0" err="1">
                <a:latin typeface="Arial" panose="020B0604020202020204" pitchFamily="34" charset="0"/>
                <a:cs typeface="Arial" panose="020B0604020202020204" pitchFamily="34" charset="0"/>
              </a:rPr>
              <a:t>Coucal</a:t>
            </a:r>
            <a:r>
              <a:rPr lang="en-SG" sz="1450" dirty="0">
                <a:latin typeface="Arial" panose="020B0604020202020204" pitchFamily="34" charset="0"/>
                <a:cs typeface="Arial" panose="020B0604020202020204" pitchFamily="34" charset="0"/>
              </a:rPr>
              <a:t> 99.9%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AEFA45A-8B28-4A2E-9DE8-E35EA81EAF34}"/>
              </a:ext>
            </a:extLst>
          </p:cNvPr>
          <p:cNvSpPr/>
          <p:nvPr/>
        </p:nvSpPr>
        <p:spPr>
          <a:xfrm>
            <a:off x="4770488" y="3951473"/>
            <a:ext cx="1648208" cy="3154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450" dirty="0">
                <a:latin typeface="Arial" panose="020B0604020202020204" pitchFamily="34" charset="0"/>
                <a:cs typeface="Arial" panose="020B0604020202020204" pitchFamily="34" charset="0"/>
              </a:rPr>
              <a:t>Chickadee 99.9%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CFC2637-038D-4D67-9DE8-0673E4731D4D}"/>
              </a:ext>
            </a:extLst>
          </p:cNvPr>
          <p:cNvSpPr/>
          <p:nvPr/>
        </p:nvSpPr>
        <p:spPr>
          <a:xfrm>
            <a:off x="3039521" y="3621305"/>
            <a:ext cx="1284326" cy="3154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450" dirty="0">
                <a:latin typeface="Arial" panose="020B0604020202020204" pitchFamily="34" charset="0"/>
                <a:cs typeface="Arial" panose="020B0604020202020204" pitchFamily="34" charset="0"/>
              </a:rPr>
              <a:t>Bulbul 99.9%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0FCA19C-F470-4594-B173-3A9FF8D970BB}"/>
              </a:ext>
            </a:extLst>
          </p:cNvPr>
          <p:cNvSpPr/>
          <p:nvPr/>
        </p:nvSpPr>
        <p:spPr>
          <a:xfrm>
            <a:off x="1753480" y="5995054"/>
            <a:ext cx="1399742" cy="3154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450" dirty="0">
                <a:latin typeface="Arial" panose="020B0604020202020204" pitchFamily="34" charset="0"/>
                <a:cs typeface="Arial" panose="020B0604020202020204" pitchFamily="34" charset="0"/>
              </a:rPr>
              <a:t>Hornbill 99.9%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01AEF12-424A-4938-9D9B-25A1055CD257}"/>
              </a:ext>
            </a:extLst>
          </p:cNvPr>
          <p:cNvSpPr/>
          <p:nvPr/>
        </p:nvSpPr>
        <p:spPr>
          <a:xfrm>
            <a:off x="3186889" y="5985744"/>
            <a:ext cx="1939955" cy="3154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450" dirty="0">
                <a:latin typeface="Arial" panose="020B0604020202020204" pitchFamily="34" charset="0"/>
                <a:cs typeface="Arial" panose="020B0604020202020204" pitchFamily="34" charset="0"/>
              </a:rPr>
              <a:t>Indigo bunting 99.9%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F9CBFF50-D062-4194-9543-04274B8B7080}"/>
              </a:ext>
            </a:extLst>
          </p:cNvPr>
          <p:cNvSpPr/>
          <p:nvPr/>
        </p:nvSpPr>
        <p:spPr>
          <a:xfrm>
            <a:off x="5540892" y="6042973"/>
            <a:ext cx="1055097" cy="3154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450" dirty="0">
                <a:latin typeface="Arial" panose="020B0604020202020204" pitchFamily="34" charset="0"/>
                <a:cs typeface="Arial" panose="020B0604020202020204" pitchFamily="34" charset="0"/>
              </a:rPr>
              <a:t>Jay 99.9%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8E9B709-170E-4B98-86E6-3A84A715A733}"/>
              </a:ext>
            </a:extLst>
          </p:cNvPr>
          <p:cNvSpPr/>
          <p:nvPr/>
        </p:nvSpPr>
        <p:spPr>
          <a:xfrm>
            <a:off x="7263086" y="5955157"/>
            <a:ext cx="1378904" cy="3154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450" dirty="0">
                <a:latin typeface="Arial" panose="020B0604020202020204" pitchFamily="34" charset="0"/>
                <a:cs typeface="Arial" panose="020B0604020202020204" pitchFamily="34" charset="0"/>
              </a:rPr>
              <a:t>Magpie 99.9%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D68F42D-F771-427B-8949-1BE593FEB91F}"/>
              </a:ext>
            </a:extLst>
          </p:cNvPr>
          <p:cNvSpPr/>
          <p:nvPr/>
        </p:nvSpPr>
        <p:spPr>
          <a:xfrm>
            <a:off x="8958165" y="5925362"/>
            <a:ext cx="1523174" cy="3154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450" dirty="0">
                <a:latin typeface="Arial" panose="020B0604020202020204" pitchFamily="34" charset="0"/>
                <a:cs typeface="Arial" panose="020B0604020202020204" pitchFamily="34" charset="0"/>
              </a:rPr>
              <a:t>Partridge 81.6%</a:t>
            </a:r>
          </a:p>
        </p:txBody>
      </p:sp>
      <p:pic>
        <p:nvPicPr>
          <p:cNvPr id="43" name="Picture 42" descr="A close up of a bird&#10;&#10;Description automatically generated">
            <a:extLst>
              <a:ext uri="{FF2B5EF4-FFF2-40B4-BE49-F238E27FC236}">
                <a16:creationId xmlns:a16="http://schemas.microsoft.com/office/drawing/2014/main" id="{9D7623C7-BE20-44A7-9CD3-69691610CB72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9399" y="4495800"/>
            <a:ext cx="1167926" cy="1393114"/>
          </a:xfrm>
          <a:prstGeom prst="rect">
            <a:avLst/>
          </a:prstGeom>
        </p:spPr>
      </p:pic>
      <p:sp>
        <p:nvSpPr>
          <p:cNvPr id="27" name="Title 1">
            <a:extLst>
              <a:ext uri="{FF2B5EF4-FFF2-40B4-BE49-F238E27FC236}">
                <a16:creationId xmlns:a16="http://schemas.microsoft.com/office/drawing/2014/main" id="{14970112-1AE5-456E-A7CD-A51ACC5A8DDD}"/>
              </a:ext>
            </a:extLst>
          </p:cNvPr>
          <p:cNvSpPr txBox="1">
            <a:spLocks/>
          </p:cNvSpPr>
          <p:nvPr/>
        </p:nvSpPr>
        <p:spPr>
          <a:xfrm>
            <a:off x="1219200" y="381000"/>
            <a:ext cx="7998975" cy="5334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ct val="0"/>
              </a:spcBef>
              <a:buFont typeface="Arial" pitchFamily="34" charset="0"/>
              <a:buNone/>
              <a:defRPr sz="2550" kern="120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Classification results</a:t>
            </a:r>
          </a:p>
        </p:txBody>
      </p:sp>
    </p:spTree>
    <p:extLst>
      <p:ext uri="{BB962C8B-B14F-4D97-AF65-F5344CB8AC3E}">
        <p14:creationId xmlns:p14="http://schemas.microsoft.com/office/powerpoint/2010/main" val="1153315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7" descr="abstract image">
            <a:extLst>
              <a:ext uri="{FF2B5EF4-FFF2-40B4-BE49-F238E27FC236}">
                <a16:creationId xmlns:a16="http://schemas.microsoft.com/office/drawing/2014/main" id="{5E226D57-A7A2-4186-8BB9-2EB4DD5A6EB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9787" y="0"/>
            <a:ext cx="5355332" cy="6858000"/>
          </a:xfrm>
          <a:prstGeom prst="rect">
            <a:avLst/>
          </a:prstGeom>
          <a:effectLst/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8D3EAB54-D3B0-4AA8-A026-BE626506A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0" y="822576"/>
            <a:ext cx="2145145" cy="621030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Next Steps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8D04CAB-B953-4F9C-A15E-DD01D92F09BA}"/>
              </a:ext>
            </a:extLst>
          </p:cNvPr>
          <p:cNvSpPr/>
          <p:nvPr/>
        </p:nvSpPr>
        <p:spPr>
          <a:xfrm>
            <a:off x="6400800" y="1447800"/>
            <a:ext cx="4468356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 sz="2800" dirty="0">
                <a:latin typeface="Arial" panose="020B0604020202020204" pitchFamily="34" charset="0"/>
                <a:cs typeface="Arial" panose="020B0604020202020204" pitchFamily="34" charset="0"/>
              </a:rPr>
              <a:t>To train the model on common birds and animals found in Singapore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C38E9B4-4FDF-473B-9F51-101E2E71C9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0360" y="3647128"/>
            <a:ext cx="1697072" cy="165464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27092A9-3BC5-40C5-A3C6-BFF37C0E16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0" y="3657600"/>
            <a:ext cx="1633756" cy="1648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455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BD0565A7-9A4D-4134-BE0F-1DF2091F3D23}"/>
              </a:ext>
            </a:extLst>
          </p:cNvPr>
          <p:cNvSpPr/>
          <p:nvPr/>
        </p:nvSpPr>
        <p:spPr>
          <a:xfrm>
            <a:off x="2209800" y="1981201"/>
            <a:ext cx="777240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SG" sz="6600" dirty="0">
                <a:solidFill>
                  <a:schemeClr val="bg2">
                    <a:lumMod val="40000"/>
                    <a:lumOff val="60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“</a:t>
            </a:r>
            <a:r>
              <a:rPr lang="en-SG" sz="6600" dirty="0"/>
              <a:t>The model is as </a:t>
            </a:r>
            <a:r>
              <a:rPr lang="en-SG" sz="66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intelligent</a:t>
            </a:r>
            <a:r>
              <a:rPr lang="en-SG" sz="6600" dirty="0"/>
              <a:t> as you train it to be</a:t>
            </a:r>
            <a:r>
              <a:rPr lang="en-SG" sz="6600" dirty="0">
                <a:solidFill>
                  <a:schemeClr val="bg2">
                    <a:lumMod val="40000"/>
                    <a:lumOff val="60000"/>
                  </a:schemeClr>
                </a:solidFill>
                <a:latin typeface="Arial Black" panose="020B0A04020102020204" pitchFamily="34" charset="0"/>
              </a:rPr>
              <a:t>”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D2B04096-1D68-4164-B2E2-A627F50B7B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2176" y="0"/>
            <a:ext cx="885825" cy="93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934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6E4D075E-D135-4F4D-B109-15436FF4CB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4812" y="3283980"/>
            <a:ext cx="1817483" cy="64293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9C3BC1E-2E9F-4C95-9B99-600F4ACFBAE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2" t="6876" r="3723" b="5948"/>
          <a:stretch/>
        </p:blipFill>
        <p:spPr>
          <a:xfrm>
            <a:off x="2723628" y="2399789"/>
            <a:ext cx="1817483" cy="64293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7418EED-2FA1-4BB3-89D4-6DAC2C632BB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9"/>
          <a:stretch/>
        </p:blipFill>
        <p:spPr>
          <a:xfrm>
            <a:off x="2723628" y="4169410"/>
            <a:ext cx="1817483" cy="70454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704754C-1C99-4C9E-B6BB-9BFF07B98E8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/>
          <a:stretch/>
        </p:blipFill>
        <p:spPr>
          <a:xfrm>
            <a:off x="2709446" y="5103430"/>
            <a:ext cx="1828667" cy="70454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07E3CB3-2A87-4128-BEDB-5EC436F166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9446" y="1502579"/>
            <a:ext cx="1817483" cy="654719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A1C069A6-1700-45E3-A8C9-D6C9C0720E2C}"/>
              </a:ext>
            </a:extLst>
          </p:cNvPr>
          <p:cNvSpPr/>
          <p:nvPr/>
        </p:nvSpPr>
        <p:spPr>
          <a:xfrm>
            <a:off x="4724400" y="589776"/>
            <a:ext cx="5105400" cy="52014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Metis Projects</a:t>
            </a:r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sz="2000" dirty="0"/>
              <a:t>Computer Vision (CV) image classification using artificial neural network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SG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sz="2000" dirty="0"/>
              <a:t>Natural Language Processing (NLP) to analyse product reviews by online shoppers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SG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sz="2000" dirty="0"/>
              <a:t>Classification analysis on Telco customer churn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SG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sz="2000" dirty="0"/>
              <a:t>Regression analysis to predict life expectancy on a country level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SG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sz="2000" dirty="0"/>
              <a:t>Exploratory Data Analysis on NYC MTA turnstile data</a:t>
            </a:r>
            <a:r>
              <a:rPr lang="en-US" sz="2000" dirty="0"/>
              <a:t> </a:t>
            </a:r>
            <a:endParaRPr lang="en-SG" sz="20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E57BB3C-7363-42FF-8B12-70117A6EA3A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2176" y="0"/>
            <a:ext cx="885825" cy="93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476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tx1"/>
            </a:gs>
            <a:gs pos="100000">
              <a:schemeClr val="bg2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8">
            <a:extLst>
              <a:ext uri="{FF2B5EF4-FFF2-40B4-BE49-F238E27FC236}">
                <a16:creationId xmlns:a16="http://schemas.microsoft.com/office/drawing/2014/main" id="{888476EA-2C07-4102-90EA-EC3B3B50A708}"/>
              </a:ext>
            </a:extLst>
          </p:cNvPr>
          <p:cNvSpPr txBox="1">
            <a:spLocks/>
          </p:cNvSpPr>
          <p:nvPr/>
        </p:nvSpPr>
        <p:spPr>
          <a:xfrm>
            <a:off x="4114800" y="6379182"/>
            <a:ext cx="2286000" cy="210375"/>
          </a:xfrm>
          <a:prstGeom prst="rect">
            <a:avLst/>
          </a:prstGeom>
        </p:spPr>
        <p:txBody>
          <a:bodyPr/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tx2"/>
              </a:buClr>
              <a:buSzPct val="80000"/>
              <a:buFont typeface="Wingdings" pitchFamily="2" charset="2"/>
              <a:buChar char="§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SzPct val="80000"/>
              <a:buFont typeface="Wingdings" pitchFamily="2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8745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Wingdings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945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Wingdings" pitchFamily="2" charset="2"/>
              <a:buChar char="§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146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Wingdings" pitchFamily="2" charset="2"/>
              <a:buChar char="§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346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Wingdings" pitchFamily="2" charset="2"/>
              <a:buChar char="§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buNone/>
            </a:pPr>
            <a:r>
              <a:rPr lang="en-SG" sz="1350" b="1" dirty="0">
                <a:solidFill>
                  <a:schemeClr val="bg1"/>
                </a:solidFill>
                <a:ea typeface="+mj-ea"/>
                <a:cs typeface="+mj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www.linkedin.com/in/jnyh/</a:t>
            </a:r>
            <a:r>
              <a:rPr lang="en-SG" sz="1350" b="1" dirty="0">
                <a:solidFill>
                  <a:schemeClr val="bg1"/>
                </a:solidFill>
                <a:ea typeface="+mj-ea"/>
                <a:cs typeface="+mj-cs"/>
              </a:rPr>
              <a:t> 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EA00981-91E9-4540-AA2C-D02892367433}"/>
              </a:ext>
            </a:extLst>
          </p:cNvPr>
          <p:cNvSpPr txBox="1">
            <a:spLocks/>
          </p:cNvSpPr>
          <p:nvPr/>
        </p:nvSpPr>
        <p:spPr>
          <a:xfrm>
            <a:off x="1676401" y="2835812"/>
            <a:ext cx="1860063" cy="609600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Font typeface="Arial" pitchFamily="34" charset="0"/>
              <a:buNone/>
              <a:defRPr sz="48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3000" dirty="0"/>
              <a:t>Thank You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F919FA6-A803-4A2B-B4E6-6E52CA5C5D0F}"/>
              </a:ext>
            </a:extLst>
          </p:cNvPr>
          <p:cNvSpPr/>
          <p:nvPr/>
        </p:nvSpPr>
        <p:spPr>
          <a:xfrm>
            <a:off x="9019795" y="5850893"/>
            <a:ext cx="1648206" cy="738664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r"/>
            <a:r>
              <a:rPr lang="en-US" sz="2100" dirty="0">
                <a:solidFill>
                  <a:schemeClr val="bg1"/>
                </a:solidFill>
                <a:latin typeface="Calibri"/>
                <a:cs typeface="Calibri"/>
              </a:rPr>
              <a:t>James Ng</a:t>
            </a:r>
          </a:p>
          <a:p>
            <a:pPr algn="r"/>
            <a:r>
              <a:rPr lang="en-US" sz="2100" dirty="0">
                <a:solidFill>
                  <a:schemeClr val="bg1"/>
                </a:solidFill>
                <a:latin typeface="Calibri"/>
                <a:cs typeface="Calibri"/>
              </a:rPr>
              <a:t>2019-09-27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A06E948-565B-49D4-9780-45E46C5B1B31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373630"/>
            <a:ext cx="2743200" cy="1868994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09DCB487-A45B-49C5-B97B-762B235995B1}"/>
              </a:ext>
            </a:extLst>
          </p:cNvPr>
          <p:cNvSpPr/>
          <p:nvPr/>
        </p:nvSpPr>
        <p:spPr>
          <a:xfrm>
            <a:off x="4724400" y="589776"/>
            <a:ext cx="5105400" cy="52014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Metis Projects</a:t>
            </a:r>
          </a:p>
          <a:p>
            <a:endParaRPr lang="en-US" sz="2000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sz="20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Computer Vision (CV) image classification using artificial neural network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SG" sz="2000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sz="20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Natural Language Processing (NLP) to analyse product reviews by online shoppers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SG" sz="2000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sz="20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Classification analysis on Telco customer churn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SG" sz="2000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sz="20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Regression analysis to predict life expectancy on a country level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SG" sz="2000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sz="20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Exploratory Data Analysis on NYC MTA turnstile data</a:t>
            </a:r>
            <a:r>
              <a:rPr lang="en-US" sz="20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  <a:endParaRPr lang="en-SG" sz="2000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8ED1453-AF6A-44D3-8134-6F884BD06D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2176" y="0"/>
            <a:ext cx="885825" cy="9334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B812FD8-AA54-4641-8F1B-6DF8E773760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0132" y="4208418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557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21C165F-EDCC-4637-9182-87C2AA2B30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107799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C48CAEE-85D8-48EA-88D4-FD6CA9E45E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4172" y="1036423"/>
            <a:ext cx="6362227" cy="5516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335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8">
            <a:extLst>
              <a:ext uri="{FF2B5EF4-FFF2-40B4-BE49-F238E27FC236}">
                <a16:creationId xmlns:a16="http://schemas.microsoft.com/office/drawing/2014/main" id="{673ECE52-1CCC-42E2-9D82-D8F236898022}"/>
              </a:ext>
            </a:extLst>
          </p:cNvPr>
          <p:cNvSpPr txBox="1">
            <a:spLocks/>
          </p:cNvSpPr>
          <p:nvPr/>
        </p:nvSpPr>
        <p:spPr>
          <a:xfrm>
            <a:off x="8582201" y="6484165"/>
            <a:ext cx="2799997" cy="27930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45720" indent="0">
              <a:lnSpc>
                <a:spcPct val="90000"/>
              </a:lnSpc>
              <a:spcBef>
                <a:spcPts val="1800"/>
              </a:spcBef>
              <a:buClr>
                <a:schemeClr val="tx2"/>
              </a:buClr>
              <a:buSzPct val="80000"/>
              <a:buFont typeface="Wingdings" pitchFamily="2" charset="2"/>
              <a:buNone/>
              <a:defRPr sz="1350" b="1">
                <a:solidFill>
                  <a:schemeClr val="bg1"/>
                </a:solidFill>
                <a:ea typeface="+mj-ea"/>
                <a:cs typeface="+mj-cs"/>
              </a:defRPr>
            </a:lvl1pPr>
            <a:lvl2pPr marL="594360" indent="-228600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2"/>
                </a:solidFill>
              </a:defRPr>
            </a:lvl2pPr>
            <a:lvl3pPr indent="-228600">
              <a:lnSpc>
                <a:spcPct val="9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itchFamily="2" charset="2"/>
              <a:buChar char="§"/>
              <a:defRPr sz="1600">
                <a:solidFill>
                  <a:schemeClr val="tx2"/>
                </a:solidFill>
              </a:defRPr>
            </a:lvl3pPr>
            <a:lvl4pPr marL="1234440" indent="-228600">
              <a:lnSpc>
                <a:spcPct val="9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itchFamily="2" charset="2"/>
              <a:buChar char="§"/>
              <a:defRPr sz="1400">
                <a:solidFill>
                  <a:schemeClr val="tx2"/>
                </a:solidFill>
              </a:defRPr>
            </a:lvl4pPr>
            <a:lvl5pPr marL="1554480" indent="-228600">
              <a:lnSpc>
                <a:spcPct val="9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itchFamily="2" charset="2"/>
              <a:buChar char="§"/>
              <a:defRPr sz="1400">
                <a:solidFill>
                  <a:schemeClr val="tx2"/>
                </a:solidFill>
              </a:defRPr>
            </a:lvl5pPr>
            <a:lvl6pPr marL="1874520" indent="-228600">
              <a:lnSpc>
                <a:spcPct val="90000"/>
              </a:lnSpc>
              <a:spcBef>
                <a:spcPts val="800"/>
              </a:spcBef>
              <a:buSzPct val="80000"/>
              <a:buFont typeface="Wingdings" pitchFamily="2" charset="2"/>
              <a:buChar char="§"/>
              <a:defRPr sz="1400">
                <a:solidFill>
                  <a:schemeClr val="tx2"/>
                </a:solidFill>
              </a:defRPr>
            </a:lvl6pPr>
            <a:lvl7pPr marL="2194560" indent="-228600">
              <a:lnSpc>
                <a:spcPct val="90000"/>
              </a:lnSpc>
              <a:spcBef>
                <a:spcPts val="800"/>
              </a:spcBef>
              <a:buSzPct val="80000"/>
              <a:buFont typeface="Wingdings" pitchFamily="2" charset="2"/>
              <a:buChar char="§"/>
              <a:defRPr sz="1400" baseline="0">
                <a:solidFill>
                  <a:schemeClr val="tx2"/>
                </a:solidFill>
              </a:defRPr>
            </a:lvl7pPr>
            <a:lvl8pPr marL="2514600" indent="-228600">
              <a:lnSpc>
                <a:spcPct val="90000"/>
              </a:lnSpc>
              <a:spcBef>
                <a:spcPts val="800"/>
              </a:spcBef>
              <a:buSzPct val="80000"/>
              <a:buFont typeface="Wingdings" pitchFamily="2" charset="2"/>
              <a:buChar char="§"/>
              <a:defRPr sz="1400" baseline="0">
                <a:solidFill>
                  <a:schemeClr val="tx2"/>
                </a:solidFill>
              </a:defRPr>
            </a:lvl8pPr>
            <a:lvl9pPr marL="2834640" indent="-228600">
              <a:lnSpc>
                <a:spcPct val="90000"/>
              </a:lnSpc>
              <a:spcBef>
                <a:spcPts val="800"/>
              </a:spcBef>
              <a:buSzPct val="80000"/>
              <a:buFont typeface="Wingdings" pitchFamily="2" charset="2"/>
              <a:buChar char="§"/>
              <a:defRPr sz="1400" baseline="0">
                <a:solidFill>
                  <a:schemeClr val="tx2"/>
                </a:solidFill>
              </a:defRPr>
            </a:lvl9pPr>
          </a:lstStyle>
          <a:p>
            <a:r>
              <a:rPr lang="en-SG" dirty="0"/>
              <a:t>https://www.linkedin.com/in/jnyh/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0FFCC0-1185-4BDC-9751-23DEE26F1B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3000" y="4043588"/>
            <a:ext cx="2438400" cy="2438400"/>
          </a:xfrm>
          <a:prstGeom prst="rect">
            <a:avLst/>
          </a:prstGeom>
        </p:spPr>
      </p:pic>
      <p:sp>
        <p:nvSpPr>
          <p:cNvPr id="7" name="Text Placeholder 18">
            <a:extLst>
              <a:ext uri="{FF2B5EF4-FFF2-40B4-BE49-F238E27FC236}">
                <a16:creationId xmlns:a16="http://schemas.microsoft.com/office/drawing/2014/main" id="{22607D54-5745-42BE-91AF-0C3D0240BAB2}"/>
              </a:ext>
            </a:extLst>
          </p:cNvPr>
          <p:cNvSpPr txBox="1">
            <a:spLocks/>
          </p:cNvSpPr>
          <p:nvPr/>
        </p:nvSpPr>
        <p:spPr>
          <a:xfrm>
            <a:off x="5760777" y="6481987"/>
            <a:ext cx="2324354" cy="279307"/>
          </a:xfrm>
          <a:prstGeom prst="rect">
            <a:avLst/>
          </a:prstGeom>
        </p:spPr>
        <p:txBody>
          <a:bodyPr wrap="none">
            <a:spAutoFit/>
          </a:bodyPr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tx2"/>
              </a:buClr>
              <a:buSzPct val="80000"/>
              <a:buFont typeface="Wingdings" pitchFamily="2" charset="2"/>
              <a:buChar char="§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SzPct val="80000"/>
              <a:buFont typeface="Wingdings" pitchFamily="2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8745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Wingdings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945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Wingdings" pitchFamily="2" charset="2"/>
              <a:buChar char="§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146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Wingdings" pitchFamily="2" charset="2"/>
              <a:buChar char="§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346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Wingdings" pitchFamily="2" charset="2"/>
              <a:buChar char="§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buNone/>
            </a:pPr>
            <a:r>
              <a:rPr lang="en-SG" sz="1350" b="1" dirty="0">
                <a:solidFill>
                  <a:schemeClr val="bg1"/>
                </a:solidFill>
                <a:ea typeface="+mj-ea"/>
                <a:cs typeface="+mj-cs"/>
              </a:rPr>
              <a:t>https://medium.com/@jnyh</a:t>
            </a:r>
          </a:p>
        </p:txBody>
      </p:sp>
      <p:sp>
        <p:nvSpPr>
          <p:cNvPr id="11" name="Text Placeholder 18">
            <a:extLst>
              <a:ext uri="{FF2B5EF4-FFF2-40B4-BE49-F238E27FC236}">
                <a16:creationId xmlns:a16="http://schemas.microsoft.com/office/drawing/2014/main" id="{45617F0E-FFD0-49FD-8F6B-7E41ECBE77D8}"/>
              </a:ext>
            </a:extLst>
          </p:cNvPr>
          <p:cNvSpPr txBox="1">
            <a:spLocks/>
          </p:cNvSpPr>
          <p:nvPr/>
        </p:nvSpPr>
        <p:spPr>
          <a:xfrm>
            <a:off x="8941999" y="3574869"/>
            <a:ext cx="2019784" cy="279307"/>
          </a:xfrm>
          <a:prstGeom prst="rect">
            <a:avLst/>
          </a:prstGeom>
        </p:spPr>
        <p:txBody>
          <a:bodyPr wrap="none">
            <a:spAutoFit/>
          </a:bodyPr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tx2"/>
              </a:buClr>
              <a:buSzPct val="80000"/>
              <a:buFont typeface="Wingdings" pitchFamily="2" charset="2"/>
              <a:buChar char="§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SzPct val="80000"/>
              <a:buFont typeface="Wingdings" pitchFamily="2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8745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Wingdings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945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Wingdings" pitchFamily="2" charset="2"/>
              <a:buChar char="§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146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Wingdings" pitchFamily="2" charset="2"/>
              <a:buChar char="§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346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Wingdings" pitchFamily="2" charset="2"/>
              <a:buChar char="§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buNone/>
            </a:pPr>
            <a:r>
              <a:rPr lang="en-SG" sz="1350" b="1" dirty="0">
                <a:solidFill>
                  <a:schemeClr val="bg1"/>
                </a:solidFill>
                <a:ea typeface="+mj-ea"/>
                <a:cs typeface="+mj-cs"/>
              </a:rPr>
              <a:t>https://github.com/jnyh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58BC9DF-A97B-45B6-9551-D82D380A94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3000" y="1143000"/>
            <a:ext cx="2430851" cy="2438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1073438-D39E-49F4-B720-CA349CD0AF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5016" y="4056131"/>
            <a:ext cx="2445880" cy="2438400"/>
          </a:xfrm>
          <a:prstGeom prst="rect">
            <a:avLst/>
          </a:prstGeom>
        </p:spPr>
      </p:pic>
      <p:sp>
        <p:nvSpPr>
          <p:cNvPr id="14" name="Text Placeholder 18">
            <a:extLst>
              <a:ext uri="{FF2B5EF4-FFF2-40B4-BE49-F238E27FC236}">
                <a16:creationId xmlns:a16="http://schemas.microsoft.com/office/drawing/2014/main" id="{B3752FC5-50E7-4E14-8E20-82F596840E23}"/>
              </a:ext>
            </a:extLst>
          </p:cNvPr>
          <p:cNvSpPr txBox="1">
            <a:spLocks/>
          </p:cNvSpPr>
          <p:nvPr/>
        </p:nvSpPr>
        <p:spPr>
          <a:xfrm>
            <a:off x="2647924" y="6480239"/>
            <a:ext cx="2345194" cy="27930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45720" indent="0">
              <a:lnSpc>
                <a:spcPct val="90000"/>
              </a:lnSpc>
              <a:spcBef>
                <a:spcPts val="1800"/>
              </a:spcBef>
              <a:buClr>
                <a:schemeClr val="tx2"/>
              </a:buClr>
              <a:buSzPct val="80000"/>
              <a:buFont typeface="Wingdings" pitchFamily="2" charset="2"/>
              <a:buNone/>
              <a:defRPr sz="1350" b="1">
                <a:solidFill>
                  <a:schemeClr val="bg1"/>
                </a:solidFill>
                <a:ea typeface="+mj-ea"/>
                <a:cs typeface="+mj-cs"/>
              </a:defRPr>
            </a:lvl1pPr>
            <a:lvl2pPr marL="594360" indent="-228600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2"/>
                </a:solidFill>
              </a:defRPr>
            </a:lvl2pPr>
            <a:lvl3pPr indent="-228600">
              <a:lnSpc>
                <a:spcPct val="9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itchFamily="2" charset="2"/>
              <a:buChar char="§"/>
              <a:defRPr sz="1600">
                <a:solidFill>
                  <a:schemeClr val="tx2"/>
                </a:solidFill>
              </a:defRPr>
            </a:lvl3pPr>
            <a:lvl4pPr marL="1234440" indent="-228600">
              <a:lnSpc>
                <a:spcPct val="9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itchFamily="2" charset="2"/>
              <a:buChar char="§"/>
              <a:defRPr sz="1400">
                <a:solidFill>
                  <a:schemeClr val="tx2"/>
                </a:solidFill>
              </a:defRPr>
            </a:lvl4pPr>
            <a:lvl5pPr marL="1554480" indent="-228600">
              <a:lnSpc>
                <a:spcPct val="9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itchFamily="2" charset="2"/>
              <a:buChar char="§"/>
              <a:defRPr sz="1400">
                <a:solidFill>
                  <a:schemeClr val="tx2"/>
                </a:solidFill>
              </a:defRPr>
            </a:lvl5pPr>
            <a:lvl6pPr marL="1874520" indent="-228600">
              <a:lnSpc>
                <a:spcPct val="90000"/>
              </a:lnSpc>
              <a:spcBef>
                <a:spcPts val="800"/>
              </a:spcBef>
              <a:buSzPct val="80000"/>
              <a:buFont typeface="Wingdings" pitchFamily="2" charset="2"/>
              <a:buChar char="§"/>
              <a:defRPr sz="1400">
                <a:solidFill>
                  <a:schemeClr val="tx2"/>
                </a:solidFill>
              </a:defRPr>
            </a:lvl6pPr>
            <a:lvl7pPr marL="2194560" indent="-228600">
              <a:lnSpc>
                <a:spcPct val="90000"/>
              </a:lnSpc>
              <a:spcBef>
                <a:spcPts val="800"/>
              </a:spcBef>
              <a:buSzPct val="80000"/>
              <a:buFont typeface="Wingdings" pitchFamily="2" charset="2"/>
              <a:buChar char="§"/>
              <a:defRPr sz="1400" baseline="0">
                <a:solidFill>
                  <a:schemeClr val="tx2"/>
                </a:solidFill>
              </a:defRPr>
            </a:lvl7pPr>
            <a:lvl8pPr marL="2514600" indent="-228600">
              <a:lnSpc>
                <a:spcPct val="90000"/>
              </a:lnSpc>
              <a:spcBef>
                <a:spcPts val="800"/>
              </a:spcBef>
              <a:buSzPct val="80000"/>
              <a:buFont typeface="Wingdings" pitchFamily="2" charset="2"/>
              <a:buChar char="§"/>
              <a:defRPr sz="1400" baseline="0">
                <a:solidFill>
                  <a:schemeClr val="tx2"/>
                </a:solidFill>
              </a:defRPr>
            </a:lvl8pPr>
            <a:lvl9pPr marL="2834640" indent="-228600">
              <a:lnSpc>
                <a:spcPct val="90000"/>
              </a:lnSpc>
              <a:spcBef>
                <a:spcPts val="800"/>
              </a:spcBef>
              <a:buSzPct val="80000"/>
              <a:buFont typeface="Wingdings" pitchFamily="2" charset="2"/>
              <a:buChar char="§"/>
              <a:defRPr sz="1400" baseline="0">
                <a:solidFill>
                  <a:schemeClr val="tx2"/>
                </a:solidFill>
              </a:defRPr>
            </a:lvl9pPr>
          </a:lstStyle>
          <a:p>
            <a:r>
              <a:rPr lang="en-SG" dirty="0"/>
              <a:t>https://metis.kaplan.com.sg</a:t>
            </a:r>
          </a:p>
        </p:txBody>
      </p:sp>
      <p:sp>
        <p:nvSpPr>
          <p:cNvPr id="15" name="Text Placeholder 18">
            <a:extLst>
              <a:ext uri="{FF2B5EF4-FFF2-40B4-BE49-F238E27FC236}">
                <a16:creationId xmlns:a16="http://schemas.microsoft.com/office/drawing/2014/main" id="{7B25ED1A-A787-425A-B323-D08CF237D1A2}"/>
              </a:ext>
            </a:extLst>
          </p:cNvPr>
          <p:cNvSpPr txBox="1">
            <a:spLocks/>
          </p:cNvSpPr>
          <p:nvPr/>
        </p:nvSpPr>
        <p:spPr>
          <a:xfrm>
            <a:off x="5298538" y="3583575"/>
            <a:ext cx="3204403" cy="27930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45720" indent="0">
              <a:lnSpc>
                <a:spcPct val="90000"/>
              </a:lnSpc>
              <a:spcBef>
                <a:spcPts val="1800"/>
              </a:spcBef>
              <a:buClr>
                <a:schemeClr val="tx2"/>
              </a:buClr>
              <a:buSzPct val="80000"/>
              <a:buFont typeface="Wingdings" pitchFamily="2" charset="2"/>
              <a:buNone/>
              <a:defRPr sz="1350" b="1">
                <a:solidFill>
                  <a:schemeClr val="bg1"/>
                </a:solidFill>
                <a:ea typeface="+mj-ea"/>
                <a:cs typeface="+mj-cs"/>
              </a:defRPr>
            </a:lvl1pPr>
            <a:lvl2pPr marL="594360" indent="-228600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2"/>
                </a:solidFill>
              </a:defRPr>
            </a:lvl2pPr>
            <a:lvl3pPr indent="-228600">
              <a:lnSpc>
                <a:spcPct val="9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itchFamily="2" charset="2"/>
              <a:buChar char="§"/>
              <a:defRPr sz="1600">
                <a:solidFill>
                  <a:schemeClr val="tx2"/>
                </a:solidFill>
              </a:defRPr>
            </a:lvl3pPr>
            <a:lvl4pPr marL="1234440" indent="-228600">
              <a:lnSpc>
                <a:spcPct val="9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itchFamily="2" charset="2"/>
              <a:buChar char="§"/>
              <a:defRPr sz="1400">
                <a:solidFill>
                  <a:schemeClr val="tx2"/>
                </a:solidFill>
              </a:defRPr>
            </a:lvl4pPr>
            <a:lvl5pPr marL="1554480" indent="-228600">
              <a:lnSpc>
                <a:spcPct val="9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itchFamily="2" charset="2"/>
              <a:buChar char="§"/>
              <a:defRPr sz="1400">
                <a:solidFill>
                  <a:schemeClr val="tx2"/>
                </a:solidFill>
              </a:defRPr>
            </a:lvl5pPr>
            <a:lvl6pPr marL="1874520" indent="-228600">
              <a:lnSpc>
                <a:spcPct val="90000"/>
              </a:lnSpc>
              <a:spcBef>
                <a:spcPts val="800"/>
              </a:spcBef>
              <a:buSzPct val="80000"/>
              <a:buFont typeface="Wingdings" pitchFamily="2" charset="2"/>
              <a:buChar char="§"/>
              <a:defRPr sz="1400">
                <a:solidFill>
                  <a:schemeClr val="tx2"/>
                </a:solidFill>
              </a:defRPr>
            </a:lvl6pPr>
            <a:lvl7pPr marL="2194560" indent="-228600">
              <a:lnSpc>
                <a:spcPct val="90000"/>
              </a:lnSpc>
              <a:spcBef>
                <a:spcPts val="800"/>
              </a:spcBef>
              <a:buSzPct val="80000"/>
              <a:buFont typeface="Wingdings" pitchFamily="2" charset="2"/>
              <a:buChar char="§"/>
              <a:defRPr sz="1400" baseline="0">
                <a:solidFill>
                  <a:schemeClr val="tx2"/>
                </a:solidFill>
              </a:defRPr>
            </a:lvl7pPr>
            <a:lvl8pPr marL="2514600" indent="-228600">
              <a:lnSpc>
                <a:spcPct val="90000"/>
              </a:lnSpc>
              <a:spcBef>
                <a:spcPts val="800"/>
              </a:spcBef>
              <a:buSzPct val="80000"/>
              <a:buFont typeface="Wingdings" pitchFamily="2" charset="2"/>
              <a:buChar char="§"/>
              <a:defRPr sz="1400" baseline="0">
                <a:solidFill>
                  <a:schemeClr val="tx2"/>
                </a:solidFill>
              </a:defRPr>
            </a:lvl8pPr>
            <a:lvl9pPr marL="2834640" indent="-228600">
              <a:lnSpc>
                <a:spcPct val="90000"/>
              </a:lnSpc>
              <a:spcBef>
                <a:spcPts val="800"/>
              </a:spcBef>
              <a:buSzPct val="80000"/>
              <a:buFont typeface="Wingdings" pitchFamily="2" charset="2"/>
              <a:buChar char="§"/>
              <a:defRPr sz="1400" baseline="0">
                <a:solidFill>
                  <a:schemeClr val="tx2"/>
                </a:solidFill>
              </a:defRPr>
            </a:lvl9pPr>
          </a:lstStyle>
          <a:p>
            <a:r>
              <a:rPr lang="en-SG" dirty="0"/>
              <a:t>https://towardsdatascience.com/@jnyh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CBBEEC0-575F-4DFC-8E74-9408EE94B4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7449" y="4070852"/>
            <a:ext cx="2416325" cy="2408958"/>
          </a:xfrm>
          <a:prstGeom prst="rect">
            <a:avLst/>
          </a:prstGeo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A988756C-C0A1-459D-A301-E4989A7B66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533400"/>
            <a:ext cx="2369377" cy="2743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631065A-2C5E-408E-86E4-F12436E901E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4955" y="1143000"/>
            <a:ext cx="2431567" cy="2424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321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8D04CAB-B953-4F9C-A15E-DD01D92F09BA}"/>
              </a:ext>
            </a:extLst>
          </p:cNvPr>
          <p:cNvSpPr/>
          <p:nvPr/>
        </p:nvSpPr>
        <p:spPr>
          <a:xfrm>
            <a:off x="7849658" y="969058"/>
            <a:ext cx="264566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>
                <a:latin typeface="Arial" panose="020B0604020202020204" pitchFamily="34" charset="0"/>
                <a:cs typeface="Arial" panose="020B0604020202020204" pitchFamily="34" charset="0"/>
              </a:rPr>
              <a:t>Autonomous vehicle to identify surrounding objects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DE49B30-7930-4CB7-A5AA-6DF9B3E6FC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1817" y="2092006"/>
            <a:ext cx="2449071" cy="36576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96142FF-DDC5-42DA-A477-8591591E6732}"/>
              </a:ext>
            </a:extLst>
          </p:cNvPr>
          <p:cNvSpPr/>
          <p:nvPr/>
        </p:nvSpPr>
        <p:spPr>
          <a:xfrm>
            <a:off x="4773166" y="969059"/>
            <a:ext cx="26456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>
                <a:latin typeface="Arial" panose="020B0604020202020204" pitchFamily="34" charset="0"/>
                <a:cs typeface="Arial" panose="020B0604020202020204" pitchFamily="34" charset="0"/>
              </a:rPr>
              <a:t>Anomaly detection in medical scans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554B9AF-6FD3-46C8-BE22-9CBB29A9E8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3636" y="2133601"/>
            <a:ext cx="2524729" cy="357441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F786CD7-78A8-47C5-8850-539B200F737D}"/>
              </a:ext>
            </a:extLst>
          </p:cNvPr>
          <p:cNvSpPr/>
          <p:nvPr/>
        </p:nvSpPr>
        <p:spPr>
          <a:xfrm>
            <a:off x="1790169" y="969058"/>
            <a:ext cx="264566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>
                <a:latin typeface="Arial" panose="020B0604020202020204" pitchFamily="34" charset="0"/>
                <a:cs typeface="Arial" panose="020B0604020202020204" pitchFamily="34" charset="0"/>
              </a:rPr>
              <a:t>Coastal surveillance to identify floating objects, e.g. log, shark, illegal immigrant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A493BE6-D0EB-4AFE-B2CF-4ED5364EFA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0345" y="3071229"/>
            <a:ext cx="2832659" cy="2636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362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mall white dog standing in a grassy field&#10;&#10;Description automatically generated">
            <a:extLst>
              <a:ext uri="{FF2B5EF4-FFF2-40B4-BE49-F238E27FC236}">
                <a16:creationId xmlns:a16="http://schemas.microsoft.com/office/drawing/2014/main" id="{5289C63D-402C-4996-9C20-A23E629A5A1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4100" y="2394280"/>
            <a:ext cx="1657350" cy="1689453"/>
          </a:xfrm>
          <a:prstGeom prst="rect">
            <a:avLst/>
          </a:prstGeom>
        </p:spPr>
      </p:pic>
      <p:pic>
        <p:nvPicPr>
          <p:cNvPr id="6" name="Picture 5" descr="A small white dog standing in the grass&#10;&#10;Description automatically generated">
            <a:extLst>
              <a:ext uri="{FF2B5EF4-FFF2-40B4-BE49-F238E27FC236}">
                <a16:creationId xmlns:a16="http://schemas.microsoft.com/office/drawing/2014/main" id="{0743D611-ACAE-4BC9-8800-5612FABD43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0100" y="1935211"/>
            <a:ext cx="2686050" cy="2168495"/>
          </a:xfrm>
          <a:prstGeom prst="rect">
            <a:avLst/>
          </a:prstGeom>
        </p:spPr>
      </p:pic>
      <p:pic>
        <p:nvPicPr>
          <p:cNvPr id="8" name="Picture 7" descr="A small white dog standing in the grass&#10;&#10;Description automatically generated">
            <a:extLst>
              <a:ext uri="{FF2B5EF4-FFF2-40B4-BE49-F238E27FC236}">
                <a16:creationId xmlns:a16="http://schemas.microsoft.com/office/drawing/2014/main" id="{4C387B20-D696-41B7-B47B-C7C6CC50C4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9104" y="2085801"/>
            <a:ext cx="1622949" cy="199221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7D5CB45-34D8-4A52-AD7D-34DE97FF26CE}"/>
              </a:ext>
            </a:extLst>
          </p:cNvPr>
          <p:cNvSpPr/>
          <p:nvPr/>
        </p:nvSpPr>
        <p:spPr>
          <a:xfrm>
            <a:off x="2209804" y="4286250"/>
            <a:ext cx="2002471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350" dirty="0">
                <a:latin typeface="Arial" panose="020B0604020202020204" pitchFamily="34" charset="0"/>
                <a:cs typeface="Arial" panose="020B0604020202020204" pitchFamily="34" charset="0"/>
              </a:rPr>
              <a:t>Miniature poodle 60.3%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B42D9FA-D7C5-4786-BB73-0FC474C520C9}"/>
              </a:ext>
            </a:extLst>
          </p:cNvPr>
          <p:cNvSpPr/>
          <p:nvPr/>
        </p:nvSpPr>
        <p:spPr>
          <a:xfrm>
            <a:off x="4974976" y="4286250"/>
            <a:ext cx="1992853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350" dirty="0">
                <a:latin typeface="Arial" panose="020B0604020202020204" pitchFamily="34" charset="0"/>
                <a:cs typeface="Arial" panose="020B0604020202020204" pitchFamily="34" charset="0"/>
              </a:rPr>
              <a:t>Standard poodle 87.8%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66019E3-0F21-4073-A910-DB26EF936A7C}"/>
              </a:ext>
            </a:extLst>
          </p:cNvPr>
          <p:cNvSpPr/>
          <p:nvPr/>
        </p:nvSpPr>
        <p:spPr>
          <a:xfrm>
            <a:off x="8093617" y="4286250"/>
            <a:ext cx="1560107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350" dirty="0">
                <a:latin typeface="Arial" panose="020B0604020202020204" pitchFamily="34" charset="0"/>
                <a:cs typeface="Arial" panose="020B0604020202020204" pitchFamily="34" charset="0"/>
              </a:rPr>
              <a:t>Toy poodle 68.7%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14A6D147-2DE1-4B16-8B7C-4100CADA19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5494" y="457200"/>
            <a:ext cx="7132320" cy="392430"/>
          </a:xfrm>
        </p:spPr>
        <p:txBody>
          <a:bodyPr>
            <a:noAutofit/>
          </a:bodyPr>
          <a:lstStyle/>
          <a:p>
            <a:r>
              <a:rPr lang="en-US" sz="2400" dirty="0"/>
              <a:t>Breed identification</a:t>
            </a:r>
          </a:p>
        </p:txBody>
      </p:sp>
    </p:spTree>
    <p:extLst>
      <p:ext uri="{BB962C8B-B14F-4D97-AF65-F5344CB8AC3E}">
        <p14:creationId xmlns:p14="http://schemas.microsoft.com/office/powerpoint/2010/main" val="1063938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at is standing on a dry grass field&#10;&#10;Description automatically generated">
            <a:extLst>
              <a:ext uri="{FF2B5EF4-FFF2-40B4-BE49-F238E27FC236}">
                <a16:creationId xmlns:a16="http://schemas.microsoft.com/office/drawing/2014/main" id="{5D5EFF2C-BA66-4723-A372-8709E235C0C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095"/>
          <a:stretch/>
        </p:blipFill>
        <p:spPr>
          <a:xfrm>
            <a:off x="1981203" y="1697606"/>
            <a:ext cx="1798319" cy="1166127"/>
          </a:xfrm>
          <a:prstGeom prst="rect">
            <a:avLst/>
          </a:prstGeom>
        </p:spPr>
      </p:pic>
      <p:pic>
        <p:nvPicPr>
          <p:cNvPr id="6" name="Picture 5" descr="A cat with its mouth open&#10;&#10;Description automatically generated">
            <a:extLst>
              <a:ext uri="{FF2B5EF4-FFF2-40B4-BE49-F238E27FC236}">
                <a16:creationId xmlns:a16="http://schemas.microsoft.com/office/drawing/2014/main" id="{B403BDC4-D5C9-4227-BF9C-4B43E14AEF8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499" y="3052668"/>
            <a:ext cx="1798023" cy="1150735"/>
          </a:xfrm>
          <a:prstGeom prst="rect">
            <a:avLst/>
          </a:prstGeom>
        </p:spPr>
      </p:pic>
      <p:pic>
        <p:nvPicPr>
          <p:cNvPr id="8" name="Picture 7" descr="A cat sitting on a branch&#10;&#10;Description automatically generated">
            <a:extLst>
              <a:ext uri="{FF2B5EF4-FFF2-40B4-BE49-F238E27FC236}">
                <a16:creationId xmlns:a16="http://schemas.microsoft.com/office/drawing/2014/main" id="{68E77CA1-D53F-451D-94EE-4C229D69B44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0904" y="4392335"/>
            <a:ext cx="1798022" cy="1123764"/>
          </a:xfrm>
          <a:prstGeom prst="rect">
            <a:avLst/>
          </a:prstGeom>
        </p:spPr>
      </p:pic>
      <p:pic>
        <p:nvPicPr>
          <p:cNvPr id="10" name="Picture 9" descr="A cat that is standing in front of a leopard&#10;&#10;Description automatically generated">
            <a:extLst>
              <a:ext uri="{FF2B5EF4-FFF2-40B4-BE49-F238E27FC236}">
                <a16:creationId xmlns:a16="http://schemas.microsoft.com/office/drawing/2014/main" id="{D6308035-100C-4217-93F8-F53D7F5E35A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0305" y="1697602"/>
            <a:ext cx="1954087" cy="1098434"/>
          </a:xfrm>
          <a:prstGeom prst="rect">
            <a:avLst/>
          </a:prstGeom>
        </p:spPr>
      </p:pic>
      <p:pic>
        <p:nvPicPr>
          <p:cNvPr id="12" name="Picture 11" descr="A cat that is standing in the grass&#10;&#10;Description automatically generated">
            <a:extLst>
              <a:ext uri="{FF2B5EF4-FFF2-40B4-BE49-F238E27FC236}">
                <a16:creationId xmlns:a16="http://schemas.microsoft.com/office/drawing/2014/main" id="{70C49A85-9760-44CE-A689-B54506A436F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2" y="2956609"/>
            <a:ext cx="1367758" cy="1275159"/>
          </a:xfrm>
          <a:prstGeom prst="rect">
            <a:avLst/>
          </a:prstGeom>
        </p:spPr>
      </p:pic>
      <p:pic>
        <p:nvPicPr>
          <p:cNvPr id="14" name="Picture 13" descr="A cat that is standing in the snow&#10;&#10;Description automatically generated">
            <a:extLst>
              <a:ext uri="{FF2B5EF4-FFF2-40B4-BE49-F238E27FC236}">
                <a16:creationId xmlns:a16="http://schemas.microsoft.com/office/drawing/2014/main" id="{5922B3B1-6A53-49F1-B353-08344B88BF98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566"/>
          <a:stretch/>
        </p:blipFill>
        <p:spPr>
          <a:xfrm>
            <a:off x="6392736" y="4392334"/>
            <a:ext cx="1771650" cy="1202018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94D70199-9B10-41D6-9985-F4FA852A346C}"/>
              </a:ext>
            </a:extLst>
          </p:cNvPr>
          <p:cNvSpPr/>
          <p:nvPr/>
        </p:nvSpPr>
        <p:spPr>
          <a:xfrm>
            <a:off x="8169107" y="2109851"/>
            <a:ext cx="1358064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350" dirty="0">
                <a:latin typeface="Arial" panose="020B0604020202020204" pitchFamily="34" charset="0"/>
                <a:cs typeface="Arial" panose="020B0604020202020204" pitchFamily="34" charset="0"/>
              </a:rPr>
              <a:t>Leopard 98.5%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13E1C17-AC62-4E2E-B591-F3E898C41447}"/>
              </a:ext>
            </a:extLst>
          </p:cNvPr>
          <p:cNvSpPr/>
          <p:nvPr/>
        </p:nvSpPr>
        <p:spPr>
          <a:xfrm>
            <a:off x="8164387" y="3491064"/>
            <a:ext cx="1082348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350" dirty="0">
                <a:latin typeface="Arial" panose="020B0604020202020204" pitchFamily="34" charset="0"/>
                <a:cs typeface="Arial" panose="020B0604020202020204" pitchFamily="34" charset="0"/>
              </a:rPr>
              <a:t>Lynx 99.9%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D446765-6D37-4D3E-8DF8-8EBE3658FF00}"/>
              </a:ext>
            </a:extLst>
          </p:cNvPr>
          <p:cNvSpPr/>
          <p:nvPr/>
        </p:nvSpPr>
        <p:spPr>
          <a:xfrm>
            <a:off x="8164389" y="4817249"/>
            <a:ext cx="1838965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350" dirty="0">
                <a:latin typeface="Arial" panose="020B0604020202020204" pitchFamily="34" charset="0"/>
                <a:cs typeface="Arial" panose="020B0604020202020204" pitchFamily="34" charset="0"/>
              </a:rPr>
              <a:t>Snow Leopard 92.4%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A673CBC-36A2-4BAA-98E2-2DFBA34F1DC4}"/>
              </a:ext>
            </a:extLst>
          </p:cNvPr>
          <p:cNvSpPr/>
          <p:nvPr/>
        </p:nvSpPr>
        <p:spPr>
          <a:xfrm>
            <a:off x="3781286" y="2118393"/>
            <a:ext cx="1377300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350" dirty="0">
                <a:latin typeface="Arial" panose="020B0604020202020204" pitchFamily="34" charset="0"/>
                <a:cs typeface="Arial" panose="020B0604020202020204" pitchFamily="34" charset="0"/>
              </a:rPr>
              <a:t>Cheetah 99.3%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BDEE670-03CA-423D-A0CF-AD17AFF91924}"/>
              </a:ext>
            </a:extLst>
          </p:cNvPr>
          <p:cNvSpPr/>
          <p:nvPr/>
        </p:nvSpPr>
        <p:spPr>
          <a:xfrm>
            <a:off x="3776568" y="3499606"/>
            <a:ext cx="1290738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350" dirty="0">
                <a:latin typeface="Arial" panose="020B0604020202020204" pitchFamily="34" charset="0"/>
                <a:cs typeface="Arial" panose="020B0604020202020204" pitchFamily="34" charset="0"/>
              </a:rPr>
              <a:t>Cougar 77.8%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A8588ED-BC31-4B87-AF80-169E02AB5EE3}"/>
              </a:ext>
            </a:extLst>
          </p:cNvPr>
          <p:cNvSpPr/>
          <p:nvPr/>
        </p:nvSpPr>
        <p:spPr>
          <a:xfrm>
            <a:off x="3776567" y="4825791"/>
            <a:ext cx="1252266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350" dirty="0">
                <a:latin typeface="Arial" panose="020B0604020202020204" pitchFamily="34" charset="0"/>
                <a:cs typeface="Arial" panose="020B0604020202020204" pitchFamily="34" charset="0"/>
              </a:rPr>
              <a:t>Jaguar 60.5%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0E5F5C74-0478-42B2-BC9B-62B7636AE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5494" y="457200"/>
            <a:ext cx="7132320" cy="392430"/>
          </a:xfrm>
        </p:spPr>
        <p:txBody>
          <a:bodyPr>
            <a:noAutofit/>
          </a:bodyPr>
          <a:lstStyle/>
          <a:p>
            <a:r>
              <a:rPr lang="en-US" sz="2400" dirty="0"/>
              <a:t>Breed identification</a:t>
            </a:r>
          </a:p>
        </p:txBody>
      </p:sp>
    </p:spTree>
    <p:extLst>
      <p:ext uri="{BB962C8B-B14F-4D97-AF65-F5344CB8AC3E}">
        <p14:creationId xmlns:p14="http://schemas.microsoft.com/office/powerpoint/2010/main" val="4145851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mall rodent in a blue shirt&#10;&#10;Description automatically generated">
            <a:extLst>
              <a:ext uri="{FF2B5EF4-FFF2-40B4-BE49-F238E27FC236}">
                <a16:creationId xmlns:a16="http://schemas.microsoft.com/office/drawing/2014/main" id="{75843992-A0EE-4C93-9E78-FA27ADA8A27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9974" y="2011617"/>
            <a:ext cx="1564780" cy="1789509"/>
          </a:xfrm>
          <a:prstGeom prst="rect">
            <a:avLst/>
          </a:prstGeom>
        </p:spPr>
      </p:pic>
      <p:pic>
        <p:nvPicPr>
          <p:cNvPr id="6" name="Picture 5" descr="A rodent looking at the camera&#10;&#10;Description automatically generated">
            <a:extLst>
              <a:ext uri="{FF2B5EF4-FFF2-40B4-BE49-F238E27FC236}">
                <a16:creationId xmlns:a16="http://schemas.microsoft.com/office/drawing/2014/main" id="{3C9293DF-27DF-4C20-8C8B-1F3CDBB7E01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41" r="11939"/>
          <a:stretch/>
        </p:blipFill>
        <p:spPr>
          <a:xfrm>
            <a:off x="3334892" y="2179942"/>
            <a:ext cx="1798122" cy="1441070"/>
          </a:xfrm>
          <a:prstGeom prst="rect">
            <a:avLst/>
          </a:prstGeom>
        </p:spPr>
      </p:pic>
      <p:pic>
        <p:nvPicPr>
          <p:cNvPr id="8" name="Picture 7" descr="A bathroom with a white tub sitting next to a sink&#10;&#10;Description automatically generated">
            <a:extLst>
              <a:ext uri="{FF2B5EF4-FFF2-40B4-BE49-F238E27FC236}">
                <a16:creationId xmlns:a16="http://schemas.microsoft.com/office/drawing/2014/main" id="{8B3E12BF-5788-468A-B2FB-AE2800CC606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01" r="13000"/>
          <a:stretch/>
        </p:blipFill>
        <p:spPr>
          <a:xfrm>
            <a:off x="5289178" y="2400300"/>
            <a:ext cx="1428750" cy="1428750"/>
          </a:xfrm>
          <a:prstGeom prst="rect">
            <a:avLst/>
          </a:prstGeom>
        </p:spPr>
      </p:pic>
      <p:pic>
        <p:nvPicPr>
          <p:cNvPr id="10" name="Picture 9" descr="A rodent looking at the camera&#10;&#10;Description automatically generated">
            <a:extLst>
              <a:ext uri="{FF2B5EF4-FFF2-40B4-BE49-F238E27FC236}">
                <a16:creationId xmlns:a16="http://schemas.microsoft.com/office/drawing/2014/main" id="{6212BBE5-0604-4192-870C-D23B314395A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74"/>
          <a:stretch/>
        </p:blipFill>
        <p:spPr>
          <a:xfrm>
            <a:off x="6898206" y="2179943"/>
            <a:ext cx="1646420" cy="1428750"/>
          </a:xfrm>
          <a:prstGeom prst="rect">
            <a:avLst/>
          </a:prstGeom>
        </p:spPr>
      </p:pic>
      <p:pic>
        <p:nvPicPr>
          <p:cNvPr id="12" name="Picture 11" descr="A rodent looking at the camera&#10;&#10;Description automatically generated">
            <a:extLst>
              <a:ext uri="{FF2B5EF4-FFF2-40B4-BE49-F238E27FC236}">
                <a16:creationId xmlns:a16="http://schemas.microsoft.com/office/drawing/2014/main" id="{49E6570A-0DCA-43A9-83DB-FE889D5DB145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30"/>
          <a:stretch/>
        </p:blipFill>
        <p:spPr>
          <a:xfrm>
            <a:off x="8667750" y="2309875"/>
            <a:ext cx="1868882" cy="1510904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0B5031E-2CE5-4DD5-B19A-9408FCE827B9}"/>
              </a:ext>
            </a:extLst>
          </p:cNvPr>
          <p:cNvSpPr/>
          <p:nvPr/>
        </p:nvSpPr>
        <p:spPr>
          <a:xfrm>
            <a:off x="1623670" y="4000500"/>
            <a:ext cx="1560042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350" dirty="0">
                <a:latin typeface="Arial" panose="020B0604020202020204" pitchFamily="34" charset="0"/>
                <a:cs typeface="Arial" panose="020B0604020202020204" pitchFamily="34" charset="0"/>
              </a:rPr>
              <a:t>Guinea pig 99.9%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31A22EA-F30E-4D52-895E-326B6590D5B4}"/>
              </a:ext>
            </a:extLst>
          </p:cNvPr>
          <p:cNvSpPr/>
          <p:nvPr/>
        </p:nvSpPr>
        <p:spPr>
          <a:xfrm>
            <a:off x="3409951" y="3831481"/>
            <a:ext cx="1560042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350" dirty="0">
                <a:latin typeface="Arial" panose="020B0604020202020204" pitchFamily="34" charset="0"/>
                <a:cs typeface="Arial" panose="020B0604020202020204" pitchFamily="34" charset="0"/>
              </a:rPr>
              <a:t>Guinea pig 99.5%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CCD7CAB-0E9A-4209-94B8-1E876488770C}"/>
              </a:ext>
            </a:extLst>
          </p:cNvPr>
          <p:cNvSpPr/>
          <p:nvPr/>
        </p:nvSpPr>
        <p:spPr>
          <a:xfrm>
            <a:off x="5246616" y="4003798"/>
            <a:ext cx="1560042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350" dirty="0">
                <a:latin typeface="Arial" panose="020B0604020202020204" pitchFamily="34" charset="0"/>
                <a:cs typeface="Arial" panose="020B0604020202020204" pitchFamily="34" charset="0"/>
              </a:rPr>
              <a:t>Guinea pig 72.6%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151BE50-313C-4BF1-BDF4-A81ABFE71112}"/>
              </a:ext>
            </a:extLst>
          </p:cNvPr>
          <p:cNvSpPr/>
          <p:nvPr/>
        </p:nvSpPr>
        <p:spPr>
          <a:xfrm>
            <a:off x="7032896" y="3817377"/>
            <a:ext cx="1560042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350" dirty="0">
                <a:latin typeface="Arial" panose="020B0604020202020204" pitchFamily="34" charset="0"/>
                <a:cs typeface="Arial" panose="020B0604020202020204" pitchFamily="34" charset="0"/>
              </a:rPr>
              <a:t>Guinea pig 99.9%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E2F6BFD-363B-400F-9204-BFC40F12F90C}"/>
              </a:ext>
            </a:extLst>
          </p:cNvPr>
          <p:cNvSpPr/>
          <p:nvPr/>
        </p:nvSpPr>
        <p:spPr>
          <a:xfrm>
            <a:off x="9067804" y="4009251"/>
            <a:ext cx="973343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350" dirty="0">
                <a:latin typeface="Arial" panose="020B0604020202020204" pitchFamily="34" charset="0"/>
                <a:cs typeface="Arial" panose="020B0604020202020204" pitchFamily="34" charset="0"/>
              </a:rPr>
              <a:t>Pig 25.8%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8F77C10F-EB65-49AD-884E-B0E0DD843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5494" y="457200"/>
            <a:ext cx="7132320" cy="392430"/>
          </a:xfrm>
        </p:spPr>
        <p:txBody>
          <a:bodyPr>
            <a:noAutofit/>
          </a:bodyPr>
          <a:lstStyle/>
          <a:p>
            <a:r>
              <a:rPr lang="en-US" sz="2400" dirty="0"/>
              <a:t>Breed identification</a:t>
            </a:r>
          </a:p>
        </p:txBody>
      </p:sp>
    </p:spTree>
    <p:extLst>
      <p:ext uri="{BB962C8B-B14F-4D97-AF65-F5344CB8AC3E}">
        <p14:creationId xmlns:p14="http://schemas.microsoft.com/office/powerpoint/2010/main" val="3339169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2379E5E-35F7-473B-926C-9F4FB9E4E21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4848" y="1384232"/>
            <a:ext cx="1350144" cy="135896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2673EB7-64BF-4746-BED4-B6A36F8FF74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9692" y="1350698"/>
            <a:ext cx="1604928" cy="138689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7822CA6-71C1-4BF8-931E-6A325D49259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9320" y="1266580"/>
            <a:ext cx="1731116" cy="14710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94567CF-F378-4DFE-A467-EDC05B73430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5717" y="1266580"/>
            <a:ext cx="1476005" cy="14710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C45EA87-254C-4F2B-BA96-C400690C49D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5394" y="1266579"/>
            <a:ext cx="1464006" cy="14710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A157FAA-DB3A-4168-BA31-636E93201EF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5034" y="3023826"/>
            <a:ext cx="1398211" cy="13957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79F7EF6-4E8E-421C-9BC6-70A27972EAEF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9877" y="3023825"/>
            <a:ext cx="1398211" cy="139257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672AA06-7A34-4EDD-9F46-3666228F0CB5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9803" y="3014591"/>
            <a:ext cx="1604928" cy="140180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654BF4E-4B55-471B-BD23-50107CB41866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5637" y="3036764"/>
            <a:ext cx="1629943" cy="135746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FB71F3D-9CF0-4DA2-A18F-19F9A8594D1A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1290" y="3128659"/>
            <a:ext cx="1561686" cy="128774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97A1930-89F9-4E17-92E9-B8830724E8CB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0199" y="4667612"/>
            <a:ext cx="1383259" cy="139257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5F4ECE1-1C1C-454F-880C-8BA50CB5B426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4261" y="4693479"/>
            <a:ext cx="1349441" cy="135746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1A32FCD-8D7C-46DE-8935-74290BB170C0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9505" y="4656558"/>
            <a:ext cx="1463528" cy="1454694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E8F3CDB3-5B04-429F-97CD-F9D0CE5C2A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5494" y="457200"/>
            <a:ext cx="7132320" cy="392430"/>
          </a:xfrm>
        </p:spPr>
        <p:txBody>
          <a:bodyPr>
            <a:noAutofit/>
          </a:bodyPr>
          <a:lstStyle/>
          <a:p>
            <a:r>
              <a:rPr lang="en-US" sz="2400" dirty="0"/>
              <a:t>Challenging images for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1152478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65F78404-C2AA-424B-BCC8-4003CA20674D}"/>
              </a:ext>
            </a:extLst>
          </p:cNvPr>
          <p:cNvSpPr txBox="1">
            <a:spLocks/>
          </p:cNvSpPr>
          <p:nvPr/>
        </p:nvSpPr>
        <p:spPr>
          <a:xfrm>
            <a:off x="2085855" y="533400"/>
            <a:ext cx="7132320" cy="5334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ct val="0"/>
              </a:spcBef>
              <a:buFont typeface="Arial" pitchFamily="34" charset="0"/>
              <a:buNone/>
              <a:defRPr sz="2550" kern="120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Classification results</a:t>
            </a:r>
          </a:p>
        </p:txBody>
      </p:sp>
      <p:pic>
        <p:nvPicPr>
          <p:cNvPr id="3" name="Picture 2" descr="A large red truck driving down a street&#10;&#10;Description automatically generated">
            <a:extLst>
              <a:ext uri="{FF2B5EF4-FFF2-40B4-BE49-F238E27FC236}">
                <a16:creationId xmlns:a16="http://schemas.microsoft.com/office/drawing/2014/main" id="{D9076C84-24A1-4D9A-9AC9-C4B20A8F4E5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2648" y="3934617"/>
            <a:ext cx="2150382" cy="1610913"/>
          </a:xfrm>
          <a:prstGeom prst="rect">
            <a:avLst/>
          </a:prstGeom>
        </p:spPr>
      </p:pic>
      <p:pic>
        <p:nvPicPr>
          <p:cNvPr id="6" name="Picture 5" descr="A large white truck parked on the side of a road&#10;&#10;Description automatically generated">
            <a:extLst>
              <a:ext uri="{FF2B5EF4-FFF2-40B4-BE49-F238E27FC236}">
                <a16:creationId xmlns:a16="http://schemas.microsoft.com/office/drawing/2014/main" id="{6AAD46A6-D3AE-418B-83FF-8C1F19FB618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2165" y="1793222"/>
            <a:ext cx="2150382" cy="1482391"/>
          </a:xfrm>
          <a:prstGeom prst="rect">
            <a:avLst/>
          </a:prstGeom>
        </p:spPr>
      </p:pic>
      <p:pic>
        <p:nvPicPr>
          <p:cNvPr id="8" name="Picture 7" descr="A car parked in front of a truck&#10;&#10;Description automatically generated">
            <a:extLst>
              <a:ext uri="{FF2B5EF4-FFF2-40B4-BE49-F238E27FC236}">
                <a16:creationId xmlns:a16="http://schemas.microsoft.com/office/drawing/2014/main" id="{8E5CCFF2-A373-4FB6-AFA8-43B2B50EB28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4438" y="395547"/>
            <a:ext cx="1861806" cy="1342506"/>
          </a:xfrm>
          <a:prstGeom prst="rect">
            <a:avLst/>
          </a:prstGeom>
        </p:spPr>
      </p:pic>
      <p:pic>
        <p:nvPicPr>
          <p:cNvPr id="11" name="Picture 10" descr="A yellow truck on the street&#10;&#10;Description automatically generated">
            <a:extLst>
              <a:ext uri="{FF2B5EF4-FFF2-40B4-BE49-F238E27FC236}">
                <a16:creationId xmlns:a16="http://schemas.microsoft.com/office/drawing/2014/main" id="{C8320E4B-0023-4475-AFBE-654A9BC73F1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1516" y="2323704"/>
            <a:ext cx="2324729" cy="1610912"/>
          </a:xfrm>
          <a:prstGeom prst="rect">
            <a:avLst/>
          </a:prstGeom>
        </p:spPr>
      </p:pic>
      <p:pic>
        <p:nvPicPr>
          <p:cNvPr id="18" name="Picture 17" descr="A large blue truck driving down a street&#10;&#10;Description automatically generated">
            <a:extLst>
              <a:ext uri="{FF2B5EF4-FFF2-40B4-BE49-F238E27FC236}">
                <a16:creationId xmlns:a16="http://schemas.microsoft.com/office/drawing/2014/main" id="{0291C661-3FCF-4E16-88B3-5A05A897643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6904" y="4520267"/>
            <a:ext cx="3119341" cy="1517916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FB1DE4C2-D0A3-4E68-8721-5EFD58F73F60}"/>
              </a:ext>
            </a:extLst>
          </p:cNvPr>
          <p:cNvSpPr/>
          <p:nvPr/>
        </p:nvSpPr>
        <p:spPr>
          <a:xfrm>
            <a:off x="3143885" y="5597979"/>
            <a:ext cx="14879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400" dirty="0">
                <a:latin typeface="Arial" panose="020B0604020202020204" pitchFamily="34" charset="0"/>
                <a:cs typeface="Arial" panose="020B0604020202020204" pitchFamily="34" charset="0"/>
              </a:rPr>
              <a:t>Fire truck 99.1%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269FB40-FF99-40AC-B858-63AFB33545DA}"/>
              </a:ext>
            </a:extLst>
          </p:cNvPr>
          <p:cNvSpPr/>
          <p:nvPr/>
        </p:nvSpPr>
        <p:spPr>
          <a:xfrm>
            <a:off x="3299439" y="3324476"/>
            <a:ext cx="187583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400" dirty="0">
                <a:latin typeface="Arial" panose="020B0604020202020204" pitchFamily="34" charset="0"/>
                <a:cs typeface="Arial" panose="020B0604020202020204" pitchFamily="34" charset="0"/>
              </a:rPr>
              <a:t>Garbage truck 99.6%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C3AAB72-A012-4B1C-862E-65FC71133313}"/>
              </a:ext>
            </a:extLst>
          </p:cNvPr>
          <p:cNvSpPr/>
          <p:nvPr/>
        </p:nvSpPr>
        <p:spPr>
          <a:xfrm>
            <a:off x="7010401" y="3967452"/>
            <a:ext cx="149848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400" dirty="0">
                <a:latin typeface="Arial" panose="020B0604020202020204" pitchFamily="34" charset="0"/>
                <a:cs typeface="Arial" panose="020B0604020202020204" pitchFamily="34" charset="0"/>
              </a:rPr>
              <a:t>Tow truck 76.4%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6F36143-BC6C-4F46-B0A7-DA99EB22748D}"/>
              </a:ext>
            </a:extLst>
          </p:cNvPr>
          <p:cNvSpPr/>
          <p:nvPr/>
        </p:nvSpPr>
        <p:spPr>
          <a:xfrm>
            <a:off x="6750650" y="6080300"/>
            <a:ext cx="16800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400" dirty="0">
                <a:latin typeface="Arial" panose="020B0604020202020204" pitchFamily="34" charset="0"/>
                <a:cs typeface="Arial" panose="020B0604020202020204" pitchFamily="34" charset="0"/>
              </a:rPr>
              <a:t>Trailer truck 76.3%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2755A9B-6565-4D4C-8BBF-986EF1CC31F4}"/>
              </a:ext>
            </a:extLst>
          </p:cNvPr>
          <p:cNvSpPr/>
          <p:nvPr/>
        </p:nvSpPr>
        <p:spPr>
          <a:xfrm>
            <a:off x="7305971" y="1765903"/>
            <a:ext cx="171874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400" dirty="0">
                <a:latin typeface="Arial" panose="020B0604020202020204" pitchFamily="34" charset="0"/>
                <a:cs typeface="Arial" panose="020B0604020202020204" pitchFamily="34" charset="0"/>
              </a:rPr>
              <a:t>Pickup truck 97.2%</a:t>
            </a:r>
          </a:p>
        </p:txBody>
      </p:sp>
    </p:spTree>
    <p:extLst>
      <p:ext uri="{BB962C8B-B14F-4D97-AF65-F5344CB8AC3E}">
        <p14:creationId xmlns:p14="http://schemas.microsoft.com/office/powerpoint/2010/main" val="47303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65F78404-C2AA-424B-BCC8-4003CA20674D}"/>
              </a:ext>
            </a:extLst>
          </p:cNvPr>
          <p:cNvSpPr txBox="1">
            <a:spLocks/>
          </p:cNvSpPr>
          <p:nvPr/>
        </p:nvSpPr>
        <p:spPr>
          <a:xfrm>
            <a:off x="2085855" y="533400"/>
            <a:ext cx="7132320" cy="5334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ct val="0"/>
              </a:spcBef>
              <a:buFont typeface="Arial" pitchFamily="34" charset="0"/>
              <a:buNone/>
              <a:defRPr sz="2550" kern="120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Classification results</a:t>
            </a:r>
          </a:p>
        </p:txBody>
      </p:sp>
      <p:pic>
        <p:nvPicPr>
          <p:cNvPr id="4" name="Picture 3" descr="A close up of a street sign with trees in the background&#10;&#10;Description automatically generated">
            <a:extLst>
              <a:ext uri="{FF2B5EF4-FFF2-40B4-BE49-F238E27FC236}">
                <a16:creationId xmlns:a16="http://schemas.microsoft.com/office/drawing/2014/main" id="{A555959B-299B-441B-98BE-59BA4D60FE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1219201"/>
            <a:ext cx="2744024" cy="1757361"/>
          </a:xfrm>
          <a:prstGeom prst="rect">
            <a:avLst/>
          </a:prstGeom>
        </p:spPr>
      </p:pic>
      <p:pic>
        <p:nvPicPr>
          <p:cNvPr id="12" name="Picture 11" descr="A traffic light sitting on the side of a road&#10;&#10;Description automatically generated">
            <a:extLst>
              <a:ext uri="{FF2B5EF4-FFF2-40B4-BE49-F238E27FC236}">
                <a16:creationId xmlns:a16="http://schemas.microsoft.com/office/drawing/2014/main" id="{17F56130-4A32-48FC-8A0A-FD73740CB0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5100" y="672710"/>
            <a:ext cx="3200400" cy="2603891"/>
          </a:xfrm>
          <a:prstGeom prst="rect">
            <a:avLst/>
          </a:prstGeom>
        </p:spPr>
      </p:pic>
      <p:pic>
        <p:nvPicPr>
          <p:cNvPr id="14" name="Picture 13" descr="A close up of a traffic light&#10;&#10;Description automatically generated">
            <a:extLst>
              <a:ext uri="{FF2B5EF4-FFF2-40B4-BE49-F238E27FC236}">
                <a16:creationId xmlns:a16="http://schemas.microsoft.com/office/drawing/2014/main" id="{989678CA-7D04-4794-99A2-DC1B2079982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5100" y="3972877"/>
            <a:ext cx="2262836" cy="1838324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9306958F-6ADB-4F16-AF88-AD0F4EA99C92}"/>
              </a:ext>
            </a:extLst>
          </p:cNvPr>
          <p:cNvSpPr/>
          <p:nvPr/>
        </p:nvSpPr>
        <p:spPr>
          <a:xfrm>
            <a:off x="3035201" y="3024597"/>
            <a:ext cx="159851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400" dirty="0">
                <a:latin typeface="Arial" panose="020B0604020202020204" pitchFamily="34" charset="0"/>
                <a:cs typeface="Arial" panose="020B0604020202020204" pitchFamily="34" charset="0"/>
              </a:rPr>
              <a:t>Street sign 97.3%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CD94650-26D2-4D1B-93AD-2C891E971825}"/>
              </a:ext>
            </a:extLst>
          </p:cNvPr>
          <p:cNvSpPr/>
          <p:nvPr/>
        </p:nvSpPr>
        <p:spPr>
          <a:xfrm>
            <a:off x="7391400" y="3337727"/>
            <a:ext cx="16078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400" dirty="0">
                <a:latin typeface="Arial" panose="020B0604020202020204" pitchFamily="34" charset="0"/>
                <a:cs typeface="Arial" panose="020B0604020202020204" pitchFamily="34" charset="0"/>
              </a:rPr>
              <a:t>Traffic light 97.3%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3DDE99B-4FE0-4453-8AD4-DD9643D91E1B}"/>
              </a:ext>
            </a:extLst>
          </p:cNvPr>
          <p:cNvSpPr/>
          <p:nvPr/>
        </p:nvSpPr>
        <p:spPr>
          <a:xfrm>
            <a:off x="6842612" y="5883592"/>
            <a:ext cx="16078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400" dirty="0">
                <a:latin typeface="Arial" panose="020B0604020202020204" pitchFamily="34" charset="0"/>
                <a:cs typeface="Arial" panose="020B0604020202020204" pitchFamily="34" charset="0"/>
              </a:rPr>
              <a:t>Traffic light 99.9%</a:t>
            </a:r>
          </a:p>
        </p:txBody>
      </p:sp>
      <p:pic>
        <p:nvPicPr>
          <p:cNvPr id="19" name="Picture 18" descr="A street sign with trees in the background&#10;&#10;Description automatically generated">
            <a:extLst>
              <a:ext uri="{FF2B5EF4-FFF2-40B4-BE49-F238E27FC236}">
                <a16:creationId xmlns:a16="http://schemas.microsoft.com/office/drawing/2014/main" id="{BB04F889-360A-4C23-B122-5C558DC2D5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8812" y="3602355"/>
            <a:ext cx="2043612" cy="222408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F34A9DBC-DC61-4F47-BF84-87C075058103}"/>
              </a:ext>
            </a:extLst>
          </p:cNvPr>
          <p:cNvSpPr/>
          <p:nvPr/>
        </p:nvSpPr>
        <p:spPr>
          <a:xfrm>
            <a:off x="3361361" y="5883592"/>
            <a:ext cx="159851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400" dirty="0">
                <a:latin typeface="Arial" panose="020B0604020202020204" pitchFamily="34" charset="0"/>
                <a:cs typeface="Arial" panose="020B0604020202020204" pitchFamily="34" charset="0"/>
              </a:rPr>
              <a:t>Street sign 98.5%</a:t>
            </a:r>
          </a:p>
        </p:txBody>
      </p:sp>
    </p:spTree>
    <p:extLst>
      <p:ext uri="{BB962C8B-B14F-4D97-AF65-F5344CB8AC3E}">
        <p14:creationId xmlns:p14="http://schemas.microsoft.com/office/powerpoint/2010/main" val="75866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57800" y="1447800"/>
            <a:ext cx="4953000" cy="628650"/>
          </a:xfrm>
        </p:spPr>
        <p:txBody>
          <a:bodyPr/>
          <a:lstStyle/>
          <a:p>
            <a:pPr algn="l"/>
            <a:r>
              <a:rPr lang="en-US" dirty="0"/>
              <a:t>Project Goal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5257800" y="2647950"/>
            <a:ext cx="5181600" cy="3028950"/>
          </a:xfrm>
        </p:spPr>
        <p:txBody>
          <a:bodyPr>
            <a:normAutofit/>
          </a:bodyPr>
          <a:lstStyle/>
          <a:p>
            <a:pPr lvl="0" algn="l"/>
            <a:r>
              <a:rPr lang="en-US" sz="3200" dirty="0"/>
              <a:t>Identification of pet breeds</a:t>
            </a:r>
            <a:endParaRPr lang="en-US" sz="2000" dirty="0"/>
          </a:p>
          <a:p>
            <a:pPr lvl="0" algn="l"/>
            <a:r>
              <a:rPr lang="en-SG" sz="2000" dirty="0"/>
              <a:t>Society for the Prevention of Cruelty to Animals</a:t>
            </a:r>
          </a:p>
          <a:p>
            <a:pPr lvl="0" algn="l"/>
            <a:r>
              <a:rPr lang="en-SG" sz="2000" dirty="0"/>
              <a:t>(SPCA)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SG" sz="2000" dirty="0"/>
          </a:p>
          <a:p>
            <a:pPr algn="l"/>
            <a:r>
              <a:rPr lang="en-US" sz="3200" dirty="0"/>
              <a:t>Identification of bird species</a:t>
            </a:r>
            <a:endParaRPr lang="en-SG" sz="3200" dirty="0"/>
          </a:p>
          <a:p>
            <a:pPr lvl="0" algn="l"/>
            <a:r>
              <a:rPr lang="en-SG" sz="2000" dirty="0"/>
              <a:t>National Parks Board</a:t>
            </a:r>
          </a:p>
          <a:p>
            <a:pPr lvl="0" algn="l"/>
            <a:r>
              <a:rPr lang="en-SG" sz="2000" dirty="0"/>
              <a:t>(</a:t>
            </a:r>
            <a:r>
              <a:rPr lang="en-SG" sz="2000" dirty="0" err="1"/>
              <a:t>NParks</a:t>
            </a:r>
            <a:r>
              <a:rPr lang="en-SG" sz="2000" dirty="0"/>
              <a:t>)</a:t>
            </a:r>
            <a:endParaRPr lang="en-US" sz="2000" dirty="0"/>
          </a:p>
          <a:p>
            <a:pPr lvl="0"/>
            <a:endParaRPr lang="en-US" sz="2000" dirty="0"/>
          </a:p>
          <a:p>
            <a:pPr lvl="0"/>
            <a:endParaRPr lang="en-US" sz="2000" dirty="0"/>
          </a:p>
          <a:p>
            <a:pPr lvl="0" algn="l"/>
            <a:endParaRPr lang="en-US" sz="2000" dirty="0"/>
          </a:p>
          <a:p>
            <a:pPr lvl="0"/>
            <a:endParaRPr lang="en-US" sz="2000" dirty="0"/>
          </a:p>
        </p:txBody>
      </p:sp>
      <p:pic>
        <p:nvPicPr>
          <p:cNvPr id="5" name="Picture 4" descr="abstract image">
            <a:extLst>
              <a:ext uri="{FF2B5EF4-FFF2-40B4-BE49-F238E27FC236}">
                <a16:creationId xmlns:a16="http://schemas.microsoft.com/office/drawing/2014/main" id="{1A875543-25D1-4034-B056-88C03B9EFC6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86" r="23681"/>
          <a:stretch/>
        </p:blipFill>
        <p:spPr>
          <a:xfrm>
            <a:off x="1219200" y="0"/>
            <a:ext cx="35861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817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71700" y="609600"/>
            <a:ext cx="4953000" cy="628650"/>
          </a:xfrm>
        </p:spPr>
        <p:txBody>
          <a:bodyPr/>
          <a:lstStyle/>
          <a:p>
            <a:pPr algn="r"/>
            <a:r>
              <a:rPr lang="en-US" dirty="0"/>
              <a:t>Approach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1905000" y="1562100"/>
            <a:ext cx="5239274" cy="2400300"/>
          </a:xfrm>
        </p:spPr>
        <p:txBody>
          <a:bodyPr>
            <a:normAutofit/>
          </a:bodyPr>
          <a:lstStyle/>
          <a:p>
            <a:pPr lvl="0" algn="l"/>
            <a:r>
              <a:rPr lang="en-US" sz="3200" dirty="0"/>
              <a:t>Image classification</a:t>
            </a:r>
          </a:p>
          <a:p>
            <a:pPr lvl="0"/>
            <a:endParaRPr lang="en-US" sz="2000" dirty="0"/>
          </a:p>
          <a:p>
            <a:pPr lvl="0" algn="r"/>
            <a:r>
              <a:rPr lang="en-US" sz="2000" dirty="0"/>
              <a:t>Simple neural network model</a:t>
            </a:r>
          </a:p>
          <a:p>
            <a:pPr lvl="0" algn="r"/>
            <a:endParaRPr lang="en-US" sz="2000" dirty="0"/>
          </a:p>
          <a:p>
            <a:pPr lvl="0" algn="r"/>
            <a:r>
              <a:rPr lang="en-US" sz="2000" dirty="0"/>
              <a:t>Convolutional Neural Network model</a:t>
            </a:r>
          </a:p>
          <a:p>
            <a:pPr lvl="0" algn="r"/>
            <a:endParaRPr lang="en-US" sz="2000" dirty="0"/>
          </a:p>
          <a:p>
            <a:pPr lvl="0" algn="r"/>
            <a:r>
              <a:rPr lang="en-US" sz="2000" dirty="0"/>
              <a:t>Transfer Learning using VGG16</a:t>
            </a:r>
          </a:p>
          <a:p>
            <a:pPr lvl="0"/>
            <a:endParaRPr lang="en-US" sz="2000" dirty="0"/>
          </a:p>
          <a:p>
            <a:pPr lvl="0"/>
            <a:endParaRPr lang="en-US" sz="2000" dirty="0"/>
          </a:p>
          <a:p>
            <a:pPr lvl="0" algn="l"/>
            <a:endParaRPr lang="en-US" sz="2000" dirty="0"/>
          </a:p>
          <a:p>
            <a:pPr lvl="0"/>
            <a:endParaRPr lang="en-US" sz="2000" dirty="0"/>
          </a:p>
        </p:txBody>
      </p:sp>
      <p:pic>
        <p:nvPicPr>
          <p:cNvPr id="4" name="Picture 3" descr="Digital Connections">
            <a:extLst>
              <a:ext uri="{FF2B5EF4-FFF2-40B4-BE49-F238E27FC236}">
                <a16:creationId xmlns:a16="http://schemas.microsoft.com/office/drawing/2014/main" id="{4B3663DB-2CAB-40A7-AF1E-617ED781B3D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64" t="9091" r="3502" b="-1"/>
          <a:stretch/>
        </p:blipFill>
        <p:spPr>
          <a:xfrm>
            <a:off x="7620000" y="1"/>
            <a:ext cx="3048000" cy="68579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B4A7D61-7B9C-42C8-854A-7A97E9B49B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4470808"/>
            <a:ext cx="5181600" cy="173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789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hain links">
            <a:extLst>
              <a:ext uri="{FF2B5EF4-FFF2-40B4-BE49-F238E27FC236}">
                <a16:creationId xmlns:a16="http://schemas.microsoft.com/office/drawing/2014/main" id="{3090F084-8412-4508-8B5A-A7A2E72A7E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391" r="9091"/>
          <a:stretch/>
        </p:blipFill>
        <p:spPr>
          <a:xfrm>
            <a:off x="0" y="18176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5106" y="546410"/>
            <a:ext cx="7877094" cy="520391"/>
          </a:xfrm>
        </p:spPr>
        <p:txBody>
          <a:bodyPr>
            <a:noAutofit/>
          </a:bodyPr>
          <a:lstStyle/>
          <a:p>
            <a:r>
              <a:rPr lang="en-US" sz="3200" dirty="0"/>
              <a:t>Image classification – simple neural network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4CF77CF-C5A4-41C9-AFB6-6F8E4A1AA521}"/>
              </a:ext>
            </a:extLst>
          </p:cNvPr>
          <p:cNvSpPr txBox="1">
            <a:spLocks/>
          </p:cNvSpPr>
          <p:nvPr/>
        </p:nvSpPr>
        <p:spPr>
          <a:xfrm>
            <a:off x="2129790" y="4499580"/>
            <a:ext cx="2213610" cy="784830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 typeface="Arial" pitchFamily="34" charset="0"/>
              <a:buNone/>
              <a:defRPr sz="3400" kern="120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SG" sz="2100" dirty="0"/>
              <a:t>Dataset: </a:t>
            </a:r>
          </a:p>
          <a:p>
            <a:r>
              <a:rPr lang="en-SG" sz="2100" dirty="0">
                <a:hlinkClick r:id="rId4"/>
              </a:rPr>
              <a:t>pyimagesearch</a:t>
            </a:r>
            <a:endParaRPr lang="en-US" sz="21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B208DA7-8512-4CFB-8D20-5BE9B349B709}"/>
              </a:ext>
            </a:extLst>
          </p:cNvPr>
          <p:cNvSpPr/>
          <p:nvPr/>
        </p:nvSpPr>
        <p:spPr>
          <a:xfrm>
            <a:off x="1999179" y="1752600"/>
            <a:ext cx="1661032" cy="104644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SG" sz="4400" dirty="0"/>
              <a:t>2400 </a:t>
            </a:r>
          </a:p>
          <a:p>
            <a:pPr algn="ctr"/>
            <a:r>
              <a:rPr lang="en-SG" dirty="0"/>
              <a:t>training images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7B02B92-1A9B-44A6-9467-53AE38C9E728}"/>
              </a:ext>
            </a:extLst>
          </p:cNvPr>
          <p:cNvSpPr/>
          <p:nvPr/>
        </p:nvSpPr>
        <p:spPr>
          <a:xfrm>
            <a:off x="2149712" y="3144944"/>
            <a:ext cx="1584088" cy="104644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SG" sz="4400" dirty="0"/>
              <a:t>600 </a:t>
            </a:r>
          </a:p>
          <a:p>
            <a:pPr algn="ctr"/>
            <a:r>
              <a:rPr lang="en-SG" dirty="0"/>
              <a:t>testing images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B1E9983-98EE-4CAB-85E8-B12B81DC86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18404" y="1143000"/>
            <a:ext cx="2442210" cy="4903314"/>
          </a:xfrm>
        </p:spPr>
        <p:txBody>
          <a:bodyPr>
            <a:noAutofit/>
          </a:bodyPr>
          <a:lstStyle/>
          <a:p>
            <a:pPr marL="34290" indent="0">
              <a:buNone/>
            </a:pPr>
            <a:r>
              <a:rPr lang="en-SG" sz="3200" dirty="0"/>
              <a:t>3 classes</a:t>
            </a:r>
          </a:p>
          <a:p>
            <a:pPr marL="34290" indent="0">
              <a:buNone/>
            </a:pPr>
            <a:endParaRPr lang="en-SG" sz="800" dirty="0"/>
          </a:p>
          <a:p>
            <a:pPr lvl="1">
              <a:lnSpc>
                <a:spcPct val="150000"/>
              </a:lnSpc>
            </a:pPr>
            <a:r>
              <a:rPr lang="en-SG" sz="2400" dirty="0"/>
              <a:t>Cat</a:t>
            </a:r>
            <a:endParaRPr lang="en-SG" sz="3200" dirty="0"/>
          </a:p>
          <a:p>
            <a:pPr lvl="1">
              <a:lnSpc>
                <a:spcPct val="150000"/>
              </a:lnSpc>
            </a:pPr>
            <a:endParaRPr lang="en-SG" sz="3200" dirty="0"/>
          </a:p>
          <a:p>
            <a:pPr lvl="1">
              <a:lnSpc>
                <a:spcPct val="150000"/>
              </a:lnSpc>
            </a:pPr>
            <a:r>
              <a:rPr lang="en-SG" sz="2400" dirty="0"/>
              <a:t>Dog</a:t>
            </a:r>
            <a:endParaRPr lang="en-SG" sz="3200" dirty="0"/>
          </a:p>
          <a:p>
            <a:pPr lvl="1">
              <a:lnSpc>
                <a:spcPct val="150000"/>
              </a:lnSpc>
            </a:pPr>
            <a:endParaRPr lang="en-SG" sz="3200" dirty="0"/>
          </a:p>
          <a:p>
            <a:pPr lvl="1">
              <a:lnSpc>
                <a:spcPct val="150000"/>
              </a:lnSpc>
            </a:pPr>
            <a:r>
              <a:rPr lang="en-SG" sz="2400" dirty="0"/>
              <a:t>Panda</a:t>
            </a:r>
            <a:endParaRPr lang="en-SG" sz="32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3547B50-1B75-4F46-A2CD-644C39E8BD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2991" y="1676281"/>
            <a:ext cx="1783346" cy="131531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33AC876-68CD-43BE-82F6-AD642FEF88A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2991" y="3139352"/>
            <a:ext cx="1783346" cy="130724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BAB98C9-B412-4633-9041-EC057DACF69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1061" y="4569736"/>
            <a:ext cx="1775277" cy="1323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530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00800" y="4495801"/>
            <a:ext cx="3824370" cy="936667"/>
          </a:xfrm>
        </p:spPr>
        <p:txBody>
          <a:bodyPr wrap="square">
            <a:spAutoFit/>
          </a:bodyPr>
          <a:lstStyle/>
          <a:p>
            <a:pPr marL="34290" indent="0">
              <a:buNone/>
            </a:pPr>
            <a:r>
              <a:rPr lang="en-US" sz="2400" dirty="0"/>
              <a:t>Training time = 4 minutes</a:t>
            </a:r>
          </a:p>
          <a:p>
            <a:pPr marL="34290" indent="0">
              <a:buNone/>
            </a:pPr>
            <a:r>
              <a:rPr lang="en-US" sz="2400" dirty="0"/>
              <a:t>Accuracy = 61%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07CC1DE-4854-49C3-A0CC-075989D76E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1" y="3352800"/>
            <a:ext cx="3962399" cy="3187699"/>
          </a:xfrm>
          <a:prstGeom prst="rect">
            <a:avLst/>
          </a:prstGeom>
        </p:spPr>
      </p:pic>
      <p:pic>
        <p:nvPicPr>
          <p:cNvPr id="1026" name="Picture 2" descr="Image result for simple neural network input hidden output">
            <a:extLst>
              <a:ext uri="{FF2B5EF4-FFF2-40B4-BE49-F238E27FC236}">
                <a16:creationId xmlns:a16="http://schemas.microsoft.com/office/drawing/2014/main" id="{DE0027BA-C967-4A4B-B75E-09AE5CAF9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9592" y="1143001"/>
            <a:ext cx="4412816" cy="2119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3C78830F-426D-4BB9-99EC-108D7B5161C2}"/>
              </a:ext>
            </a:extLst>
          </p:cNvPr>
          <p:cNvSpPr txBox="1">
            <a:spLocks/>
          </p:cNvSpPr>
          <p:nvPr/>
        </p:nvSpPr>
        <p:spPr>
          <a:xfrm>
            <a:off x="2105106" y="381000"/>
            <a:ext cx="7132320" cy="520391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ct val="0"/>
              </a:spcBef>
              <a:buFont typeface="Arial" pitchFamily="34" charset="0"/>
              <a:buNone/>
              <a:defRPr sz="2550" kern="120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Simple neural network</a:t>
            </a:r>
          </a:p>
        </p:txBody>
      </p:sp>
    </p:spTree>
    <p:extLst>
      <p:ext uri="{BB962C8B-B14F-4D97-AF65-F5344CB8AC3E}">
        <p14:creationId xmlns:p14="http://schemas.microsoft.com/office/powerpoint/2010/main" val="3765865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855" y="304800"/>
            <a:ext cx="7132320" cy="533400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Classification results</a:t>
            </a:r>
          </a:p>
        </p:txBody>
      </p:sp>
      <p:pic>
        <p:nvPicPr>
          <p:cNvPr id="9" name="Picture 8" descr="A brown and white dog looking at the camera&#10;&#10;Description automatically generated">
            <a:extLst>
              <a:ext uri="{FF2B5EF4-FFF2-40B4-BE49-F238E27FC236}">
                <a16:creationId xmlns:a16="http://schemas.microsoft.com/office/drawing/2014/main" id="{71CCF679-DDEF-4903-99B5-185A9DC06F1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1536701"/>
            <a:ext cx="2476500" cy="1651000"/>
          </a:xfrm>
          <a:prstGeom prst="rect">
            <a:avLst/>
          </a:prstGeom>
        </p:spPr>
      </p:pic>
      <p:pic>
        <p:nvPicPr>
          <p:cNvPr id="13" name="Picture 12" descr="A large black bear walking across a street&#10;&#10;Description automatically generated">
            <a:extLst>
              <a:ext uri="{FF2B5EF4-FFF2-40B4-BE49-F238E27FC236}">
                <a16:creationId xmlns:a16="http://schemas.microsoft.com/office/drawing/2014/main" id="{D8A410F3-7FB8-4E8A-A717-E910A0DC4B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4234488"/>
            <a:ext cx="2209800" cy="1687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149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855" y="304800"/>
            <a:ext cx="7132320" cy="533400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Classification results</a:t>
            </a:r>
          </a:p>
        </p:txBody>
      </p:sp>
      <p:pic>
        <p:nvPicPr>
          <p:cNvPr id="9" name="Picture 8" descr="A brown and white dog looking at the camera&#10;&#10;Description automatically generated">
            <a:extLst>
              <a:ext uri="{FF2B5EF4-FFF2-40B4-BE49-F238E27FC236}">
                <a16:creationId xmlns:a16="http://schemas.microsoft.com/office/drawing/2014/main" id="{71CCF679-DDEF-4903-99B5-185A9DC06F1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1536701"/>
            <a:ext cx="2476500" cy="1651000"/>
          </a:xfrm>
          <a:prstGeom prst="rect">
            <a:avLst/>
          </a:prstGeom>
        </p:spPr>
      </p:pic>
      <p:pic>
        <p:nvPicPr>
          <p:cNvPr id="13" name="Picture 12" descr="A large black bear walking across a street&#10;&#10;Description automatically generated">
            <a:extLst>
              <a:ext uri="{FF2B5EF4-FFF2-40B4-BE49-F238E27FC236}">
                <a16:creationId xmlns:a16="http://schemas.microsoft.com/office/drawing/2014/main" id="{D8A410F3-7FB8-4E8A-A717-E910A0DC4B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4234488"/>
            <a:ext cx="2209800" cy="168721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1DE1B4BE-40E3-478F-A8F9-A60D80B00350}"/>
              </a:ext>
            </a:extLst>
          </p:cNvPr>
          <p:cNvSpPr/>
          <p:nvPr/>
        </p:nvSpPr>
        <p:spPr>
          <a:xfrm>
            <a:off x="3156315" y="3233767"/>
            <a:ext cx="1040670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350" dirty="0">
                <a:latin typeface="Arial" panose="020B0604020202020204" pitchFamily="34" charset="0"/>
                <a:cs typeface="Arial" panose="020B0604020202020204" pitchFamily="34" charset="0"/>
              </a:rPr>
              <a:t>Dog 52.2%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1A403C9-411B-4090-9CF0-BC634869338C}"/>
              </a:ext>
            </a:extLst>
          </p:cNvPr>
          <p:cNvSpPr/>
          <p:nvPr/>
        </p:nvSpPr>
        <p:spPr>
          <a:xfrm>
            <a:off x="3083994" y="5949927"/>
            <a:ext cx="1223412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350" dirty="0">
                <a:latin typeface="Arial" panose="020B0604020202020204" pitchFamily="34" charset="0"/>
                <a:cs typeface="Arial" panose="020B0604020202020204" pitchFamily="34" charset="0"/>
              </a:rPr>
              <a:t>Panda 58.5%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85AC48B-5720-45E4-890A-AF31A33953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6151" y="3858217"/>
            <a:ext cx="4626524" cy="240949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74BA95F-5CD4-42CE-B9BD-31EC46C440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6151" y="1117282"/>
            <a:ext cx="4626524" cy="2431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248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Banded Design Blue 16x9">
  <a:themeElements>
    <a:clrScheme name="Banded_Design_Blue">
      <a:dk1>
        <a:srgbClr val="404040"/>
      </a:dk1>
      <a:lt1>
        <a:sysClr val="window" lastClr="FFFFFF"/>
      </a:lt1>
      <a:dk2>
        <a:srgbClr val="263050"/>
      </a:dk2>
      <a:lt2>
        <a:srgbClr val="E5E8E8"/>
      </a:lt2>
      <a:accent1>
        <a:srgbClr val="77B142"/>
      </a:accent1>
      <a:accent2>
        <a:srgbClr val="E3C01E"/>
      </a:accent2>
      <a:accent3>
        <a:srgbClr val="0070C0"/>
      </a:accent3>
      <a:accent4>
        <a:srgbClr val="7556A4"/>
      </a:accent4>
      <a:accent5>
        <a:srgbClr val="F08F1E"/>
      </a:accent5>
      <a:accent6>
        <a:srgbClr val="CB3E3A"/>
      </a:accent6>
      <a:hlink>
        <a:srgbClr val="0070C0"/>
      </a:hlink>
      <a:folHlink>
        <a:srgbClr val="7556A4"/>
      </a:folHlink>
    </a:clrScheme>
    <a:fontScheme name="Module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lumMod val="0"/>
                <a:lumOff val="100000"/>
              </a:schemeClr>
            </a:gs>
            <a:gs pos="72000">
              <a:schemeClr val="phClr"/>
            </a:gs>
            <a:gs pos="100000">
              <a:schemeClr val="phClr">
                <a:lumMod val="90000"/>
              </a:schemeClr>
            </a:gs>
          </a:gsLst>
          <a:lin ang="5400000" scaled="1"/>
        </a:gradFill>
        <a:gradFill flip="none" rotWithShape="1">
          <a:gsLst>
            <a:gs pos="32000">
              <a:schemeClr val="phClr"/>
            </a:gs>
            <a:gs pos="100000">
              <a:schemeClr val="phClr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3417271.potx" id="{FAD70E18-2F21-4BAE-983F-13051C6D1C17}" vid="{4B4DF9DC-15EC-4671-A52A-56A08B977F11}"/>
    </a:ext>
  </a:extLst>
</a:theme>
</file>

<file path=ppt/theme/theme2.xml><?xml version="1.0" encoding="utf-8"?>
<a:theme xmlns:a="http://schemas.openxmlformats.org/drawingml/2006/main" name="Office Theme">
  <a:themeElements>
    <a:clrScheme name="Banded_Design_Teal">
      <a:dk1>
        <a:srgbClr val="363D3D"/>
      </a:dk1>
      <a:lt1>
        <a:sysClr val="window" lastClr="FFFFFF"/>
      </a:lt1>
      <a:dk2>
        <a:srgbClr val="000000"/>
      </a:dk2>
      <a:lt2>
        <a:srgbClr val="E5E8E8"/>
      </a:lt2>
      <a:accent1>
        <a:srgbClr val="3AAFB2"/>
      </a:accent1>
      <a:accent2>
        <a:srgbClr val="6ABD45"/>
      </a:accent2>
      <a:accent3>
        <a:srgbClr val="EBCA21"/>
      </a:accent3>
      <a:accent4>
        <a:srgbClr val="EB8D21"/>
      </a:accent4>
      <a:accent5>
        <a:srgbClr val="EB5638"/>
      </a:accent5>
      <a:accent6>
        <a:srgbClr val="5172B1"/>
      </a:accent6>
      <a:hlink>
        <a:srgbClr val="3A9CDB"/>
      </a:hlink>
      <a:folHlink>
        <a:srgbClr val="5172B1"/>
      </a:folHlink>
    </a:clrScheme>
    <a:fontScheme name="Module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Banded_Design_Teal">
      <a:dk1>
        <a:srgbClr val="363D3D"/>
      </a:dk1>
      <a:lt1>
        <a:sysClr val="window" lastClr="FFFFFF"/>
      </a:lt1>
      <a:dk2>
        <a:srgbClr val="000000"/>
      </a:dk2>
      <a:lt2>
        <a:srgbClr val="E5E8E8"/>
      </a:lt2>
      <a:accent1>
        <a:srgbClr val="3AAFB2"/>
      </a:accent1>
      <a:accent2>
        <a:srgbClr val="6ABD45"/>
      </a:accent2>
      <a:accent3>
        <a:srgbClr val="EBCA21"/>
      </a:accent3>
      <a:accent4>
        <a:srgbClr val="EB8D21"/>
      </a:accent4>
      <a:accent5>
        <a:srgbClr val="EB5638"/>
      </a:accent5>
      <a:accent6>
        <a:srgbClr val="5172B1"/>
      </a:accent6>
      <a:hlink>
        <a:srgbClr val="3A9CDB"/>
      </a:hlink>
      <a:folHlink>
        <a:srgbClr val="5172B1"/>
      </a:folHlink>
    </a:clrScheme>
    <a:fontScheme name="Module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Business project plan presentation (widescreen)</Template>
  <TotalTime>2478</TotalTime>
  <Words>627</Words>
  <Application>Microsoft Office PowerPoint</Application>
  <PresentationFormat>Widescreen</PresentationFormat>
  <Paragraphs>199</Paragraphs>
  <Slides>37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4" baseType="lpstr">
      <vt:lpstr>Arial</vt:lpstr>
      <vt:lpstr>Arial Black</vt:lpstr>
      <vt:lpstr>Calibri</vt:lpstr>
      <vt:lpstr>Corbel</vt:lpstr>
      <vt:lpstr>Euphemia</vt:lpstr>
      <vt:lpstr>Wingdings</vt:lpstr>
      <vt:lpstr>Banded Design Blue 16x9</vt:lpstr>
      <vt:lpstr>PowerPoint Presentation</vt:lpstr>
      <vt:lpstr>PowerPoint Presentation</vt:lpstr>
      <vt:lpstr>PowerPoint Presentation</vt:lpstr>
      <vt:lpstr>Project Goal</vt:lpstr>
      <vt:lpstr>Approach</vt:lpstr>
      <vt:lpstr>Image classification – simple neural network</vt:lpstr>
      <vt:lpstr>PowerPoint Presentation</vt:lpstr>
      <vt:lpstr>Classification results</vt:lpstr>
      <vt:lpstr>Classification results</vt:lpstr>
      <vt:lpstr>Classification results</vt:lpstr>
      <vt:lpstr>Classification results</vt:lpstr>
      <vt:lpstr>Classification results</vt:lpstr>
      <vt:lpstr>Classification results</vt:lpstr>
      <vt:lpstr>Image classification – convolutional neural network</vt:lpstr>
      <vt:lpstr>Convolutional neural network</vt:lpstr>
      <vt:lpstr>PowerPoint Presentation</vt:lpstr>
      <vt:lpstr>PowerPoint Presentation</vt:lpstr>
      <vt:lpstr>PowerPoint Presentation</vt:lpstr>
      <vt:lpstr>Image classification – transfer learning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Next Steps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Breed identification</vt:lpstr>
      <vt:lpstr>Breed identification</vt:lpstr>
      <vt:lpstr>Breed identification</vt:lpstr>
      <vt:lpstr>Challenging images for classification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Business Project Plan</dc:title>
  <dc:creator>j n</dc:creator>
  <cp:lastModifiedBy>j n</cp:lastModifiedBy>
  <cp:revision>133</cp:revision>
  <dcterms:created xsi:type="dcterms:W3CDTF">2019-09-22T04:47:07Z</dcterms:created>
  <dcterms:modified xsi:type="dcterms:W3CDTF">2019-10-13T06:11:58Z</dcterms:modified>
</cp:coreProperties>
</file>